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64" r:id="rId4"/>
    <p:sldId id="263" r:id="rId5"/>
    <p:sldId id="265" r:id="rId6"/>
    <p:sldId id="266" r:id="rId7"/>
    <p:sldId id="267" r:id="rId8"/>
    <p:sldId id="268" r:id="rId9"/>
    <p:sldId id="269" r:id="rId10"/>
    <p:sldId id="270" r:id="rId11"/>
    <p:sldId id="271" r:id="rId12"/>
    <p:sldId id="276" r:id="rId13"/>
    <p:sldId id="275" r:id="rId14"/>
    <p:sldId id="272" r:id="rId15"/>
    <p:sldId id="273" r:id="rId16"/>
    <p:sldId id="274" r:id="rId17"/>
    <p:sldId id="277" r:id="rId18"/>
    <p:sldId id="26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15FB0-4FD1-43FB-87A7-2C6D71361F32}" v="62" dt="2022-02-09T19:31:20.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809" autoAdjust="0"/>
  </p:normalViewPr>
  <p:slideViewPr>
    <p:cSldViewPr snapToGrid="0">
      <p:cViewPr varScale="1">
        <p:scale>
          <a:sx n="68" d="100"/>
          <a:sy n="68" d="100"/>
        </p:scale>
        <p:origin x="136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D198-50C4-496F-8900-76AA7E985435}"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9FD51-988E-437C-9FED-43B2E50CF036}" type="slidenum">
              <a:rPr lang="en-US" smtClean="0"/>
              <a:t>‹#›</a:t>
            </a:fld>
            <a:endParaRPr lang="en-US"/>
          </a:p>
        </p:txBody>
      </p:sp>
    </p:spTree>
    <p:extLst>
      <p:ext uri="{BB962C8B-B14F-4D97-AF65-F5344CB8AC3E}">
        <p14:creationId xmlns:p14="http://schemas.microsoft.com/office/powerpoint/2010/main" val="2148913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9FD51-988E-437C-9FED-43B2E50CF036}" type="slidenum">
              <a:rPr lang="en-US" smtClean="0"/>
              <a:t>1</a:t>
            </a:fld>
            <a:endParaRPr lang="en-US"/>
          </a:p>
        </p:txBody>
      </p:sp>
    </p:spTree>
    <p:extLst>
      <p:ext uri="{BB962C8B-B14F-4D97-AF65-F5344CB8AC3E}">
        <p14:creationId xmlns:p14="http://schemas.microsoft.com/office/powerpoint/2010/main" val="1630924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9FD51-988E-437C-9FED-43B2E50CF036}" type="slidenum">
              <a:rPr lang="en-US" smtClean="0"/>
              <a:t>10</a:t>
            </a:fld>
            <a:endParaRPr lang="en-US"/>
          </a:p>
        </p:txBody>
      </p:sp>
    </p:spTree>
    <p:extLst>
      <p:ext uri="{BB962C8B-B14F-4D97-AF65-F5344CB8AC3E}">
        <p14:creationId xmlns:p14="http://schemas.microsoft.com/office/powerpoint/2010/main" val="1887068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9FD51-988E-437C-9FED-43B2E50CF036}" type="slidenum">
              <a:rPr lang="en-US" smtClean="0"/>
              <a:t>11</a:t>
            </a:fld>
            <a:endParaRPr lang="en-US"/>
          </a:p>
        </p:txBody>
      </p:sp>
    </p:spTree>
    <p:extLst>
      <p:ext uri="{BB962C8B-B14F-4D97-AF65-F5344CB8AC3E}">
        <p14:creationId xmlns:p14="http://schemas.microsoft.com/office/powerpoint/2010/main" val="353012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9FD51-988E-437C-9FED-43B2E50CF036}" type="slidenum">
              <a:rPr lang="en-US" smtClean="0"/>
              <a:t>14</a:t>
            </a:fld>
            <a:endParaRPr lang="en-US"/>
          </a:p>
        </p:txBody>
      </p:sp>
    </p:spTree>
    <p:extLst>
      <p:ext uri="{BB962C8B-B14F-4D97-AF65-F5344CB8AC3E}">
        <p14:creationId xmlns:p14="http://schemas.microsoft.com/office/powerpoint/2010/main" val="245074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Coordination: What needs to happen prior to permitting, review and implementation in the field. </a:t>
            </a:r>
          </a:p>
          <a:p>
            <a:r>
              <a:rPr lang="en-US" dirty="0"/>
              <a:t>Notifications: Who needs to be notified, when they do and what they need to be notified of. </a:t>
            </a:r>
          </a:p>
        </p:txBody>
      </p:sp>
      <p:sp>
        <p:nvSpPr>
          <p:cNvPr id="4" name="Slide Number Placeholder 3"/>
          <p:cNvSpPr>
            <a:spLocks noGrp="1"/>
          </p:cNvSpPr>
          <p:nvPr>
            <p:ph type="sldNum" sz="quarter" idx="5"/>
          </p:nvPr>
        </p:nvSpPr>
        <p:spPr/>
        <p:txBody>
          <a:bodyPr/>
          <a:lstStyle/>
          <a:p>
            <a:fld id="{5159FD51-988E-437C-9FED-43B2E50CF036}" type="slidenum">
              <a:rPr lang="en-US" smtClean="0"/>
              <a:t>2</a:t>
            </a:fld>
            <a:endParaRPr lang="en-US"/>
          </a:p>
        </p:txBody>
      </p:sp>
    </p:spTree>
    <p:extLst>
      <p:ext uri="{BB962C8B-B14F-4D97-AF65-F5344CB8AC3E}">
        <p14:creationId xmlns:p14="http://schemas.microsoft.com/office/powerpoint/2010/main" val="332272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we are more than willing to help guide in the correct direction so there isn’t any hold up or back &amp; forth in the </a:t>
            </a:r>
            <a:r>
              <a:rPr lang="en-US" dirty="0" err="1"/>
              <a:t>upa</a:t>
            </a:r>
            <a:r>
              <a:rPr lang="en-US" dirty="0"/>
              <a:t>. </a:t>
            </a:r>
          </a:p>
          <a:p>
            <a:r>
              <a:rPr lang="en-US" dirty="0"/>
              <a:t>-Capital: We have already completed an extensive review for the timing and the traffic control needed in this area. Typically, all restrictions will be upheld, but small modifications can happen. </a:t>
            </a:r>
          </a:p>
          <a:p>
            <a:r>
              <a:rPr lang="en-US" dirty="0"/>
              <a:t>-Adjacent work areas have always been an issue, especially with daily utility work. They need to set up the proper MOT and signage so its compliant and makes sense to the traveling public. </a:t>
            </a:r>
          </a:p>
        </p:txBody>
      </p:sp>
      <p:sp>
        <p:nvSpPr>
          <p:cNvPr id="4" name="Slide Number Placeholder 3"/>
          <p:cNvSpPr>
            <a:spLocks noGrp="1"/>
          </p:cNvSpPr>
          <p:nvPr>
            <p:ph type="sldNum" sz="quarter" idx="5"/>
          </p:nvPr>
        </p:nvSpPr>
        <p:spPr/>
        <p:txBody>
          <a:bodyPr/>
          <a:lstStyle/>
          <a:p>
            <a:fld id="{5159FD51-988E-437C-9FED-43B2E50CF036}" type="slidenum">
              <a:rPr lang="en-US" smtClean="0"/>
              <a:t>3</a:t>
            </a:fld>
            <a:endParaRPr lang="en-US"/>
          </a:p>
        </p:txBody>
      </p:sp>
    </p:spTree>
    <p:extLst>
      <p:ext uri="{BB962C8B-B14F-4D97-AF65-F5344CB8AC3E}">
        <p14:creationId xmlns:p14="http://schemas.microsoft.com/office/powerpoint/2010/main" val="42584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-TMC notification to let them know what is going on in the road, what is affected, duration, contact person and a call back at the end of the day to let them know that the area is clear of construction activities, or the condition the area will be left in.</a:t>
            </a:r>
          </a:p>
          <a:p>
            <a:r>
              <a:rPr lang="en-US" dirty="0"/>
              <a:t>-Utility Sections / Capital: For them and their information. We “Traffic Safety” Get a lot of information from the inspectors and coordinate with them on issues in the field. </a:t>
            </a:r>
          </a:p>
        </p:txBody>
      </p:sp>
      <p:sp>
        <p:nvSpPr>
          <p:cNvPr id="4" name="Slide Number Placeholder 3"/>
          <p:cNvSpPr>
            <a:spLocks noGrp="1"/>
          </p:cNvSpPr>
          <p:nvPr>
            <p:ph type="sldNum" sz="quarter" idx="5"/>
          </p:nvPr>
        </p:nvSpPr>
        <p:spPr/>
        <p:txBody>
          <a:bodyPr/>
          <a:lstStyle/>
          <a:p>
            <a:fld id="{5159FD51-988E-437C-9FED-43B2E50CF036}" type="slidenum">
              <a:rPr lang="en-US" smtClean="0"/>
              <a:t>4</a:t>
            </a:fld>
            <a:endParaRPr lang="en-US"/>
          </a:p>
        </p:txBody>
      </p:sp>
    </p:spTree>
    <p:extLst>
      <p:ext uri="{BB962C8B-B14F-4D97-AF65-F5344CB8AC3E}">
        <p14:creationId xmlns:p14="http://schemas.microsoft.com/office/powerpoint/2010/main" val="97531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000000"/>
                </a:solidFill>
                <a:effectLst/>
                <a:latin typeface="Times New Roman" panose="02020603050405020304" pitchFamily="18" charset="0"/>
              </a:rPr>
              <a:t>When submitting a safety permit in the (UPA)-Utility Permit Application under Typical Traffic Applications; Please provide the TA you will be utilizing. A lot of times this is left blank, or it Is placed in the wrong location within the permit.</a:t>
            </a:r>
          </a:p>
          <a:p>
            <a:r>
              <a:rPr lang="en-US" b="0" i="0" dirty="0">
                <a:solidFill>
                  <a:srgbClr val="000000"/>
                </a:solidFill>
                <a:effectLst/>
                <a:latin typeface="Times New Roman" panose="02020603050405020304" pitchFamily="18" charset="0"/>
              </a:rPr>
              <a:t>-DE CO-OP always submits ta3 &amp; 10, even if they don’t apply. Its helpful to have the person submitting for the permit to have a working knowledge of what the field work will entail and the MOT needed to support it. </a:t>
            </a:r>
            <a:endParaRPr lang="en-US" dirty="0"/>
          </a:p>
        </p:txBody>
      </p:sp>
      <p:sp>
        <p:nvSpPr>
          <p:cNvPr id="4" name="Slide Number Placeholder 3"/>
          <p:cNvSpPr>
            <a:spLocks noGrp="1"/>
          </p:cNvSpPr>
          <p:nvPr>
            <p:ph type="sldNum" sz="quarter" idx="5"/>
          </p:nvPr>
        </p:nvSpPr>
        <p:spPr/>
        <p:txBody>
          <a:bodyPr/>
          <a:lstStyle/>
          <a:p>
            <a:fld id="{5159FD51-988E-437C-9FED-43B2E50CF036}" type="slidenum">
              <a:rPr lang="en-US" smtClean="0"/>
              <a:t>5</a:t>
            </a:fld>
            <a:endParaRPr lang="en-US"/>
          </a:p>
        </p:txBody>
      </p:sp>
    </p:spTree>
    <p:extLst>
      <p:ext uri="{BB962C8B-B14F-4D97-AF65-F5344CB8AC3E}">
        <p14:creationId xmlns:p14="http://schemas.microsoft.com/office/powerpoint/2010/main" val="4186384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dirty="0"/>
              <a:t>Out of state: They are used to working in other states that my follow just the federal standards. In Delaware we have our own version on the MUTCD in which we go above the typical standards.</a:t>
            </a:r>
          </a:p>
          <a:p>
            <a:r>
              <a:rPr lang="en-US" sz="1200" dirty="0"/>
              <a:t>	-just look at the permit, and not the notes or anything else to see if there is anything specific in relation to the MOT</a:t>
            </a:r>
          </a:p>
          <a:p>
            <a:r>
              <a:rPr lang="en-US" sz="1200" dirty="0"/>
              <a:t>	-Time restrictions may not me known, or they may be disregarded as they have more focus on that actual work getting completed. </a:t>
            </a:r>
          </a:p>
          <a:p>
            <a:r>
              <a:rPr lang="en-US" sz="1200" dirty="0"/>
              <a:t>-Field issues: There never seems to be an available point of contact for MOT issues. When there is a out of state sub on a larger project there has been times where there is a lot of confusion on who is and can direct MOT subs</a:t>
            </a:r>
          </a:p>
          <a:p>
            <a:r>
              <a:rPr lang="en-US" sz="1200" dirty="0"/>
              <a:t>		-Is it the Sub contractor who oversees that, is it the inspector from the utility company that is on site, is it the engineer from the utility? </a:t>
            </a:r>
          </a:p>
          <a:p>
            <a:r>
              <a:rPr lang="en-US" sz="1200" dirty="0"/>
              <a:t>		-This is typically seen when a sub contractor uses a MOT sub contractor. There seems to be a lot of players in the game and the information may be getting lost or not passed to the correct person. </a:t>
            </a:r>
            <a:endParaRPr lang="en-US" dirty="0"/>
          </a:p>
        </p:txBody>
      </p:sp>
      <p:sp>
        <p:nvSpPr>
          <p:cNvPr id="4" name="Slide Number Placeholder 3"/>
          <p:cNvSpPr>
            <a:spLocks noGrp="1"/>
          </p:cNvSpPr>
          <p:nvPr>
            <p:ph type="sldNum" sz="quarter" idx="5"/>
          </p:nvPr>
        </p:nvSpPr>
        <p:spPr/>
        <p:txBody>
          <a:bodyPr/>
          <a:lstStyle/>
          <a:p>
            <a:fld id="{5159FD51-988E-437C-9FED-43B2E50CF036}" type="slidenum">
              <a:rPr lang="en-US" smtClean="0"/>
              <a:t>6</a:t>
            </a:fld>
            <a:endParaRPr lang="en-US"/>
          </a:p>
        </p:txBody>
      </p:sp>
    </p:spTree>
    <p:extLst>
      <p:ext uri="{BB962C8B-B14F-4D97-AF65-F5344CB8AC3E}">
        <p14:creationId xmlns:p14="http://schemas.microsoft.com/office/powerpoint/2010/main" val="163850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t>Information exchange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-What needs to happen for the work, shoulder/sidewalk/lane closures. They need to make sure that they show up with all the proper equipment to do the job correctly. There have been times where the </a:t>
            </a:r>
            <a:r>
              <a:rPr lang="en-US" sz="1200" dirty="0" err="1"/>
              <a:t>workzone</a:t>
            </a:r>
            <a:r>
              <a:rPr lang="en-US" sz="1200" dirty="0"/>
              <a:t> is incorrect because the scope of the traffic control has changed, but they proper equipment isn’t 	there on site and the utility contractor will continue to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-Timing and duration is important because of the standards that we have. If work will take place at night, then different devices are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-it doesn’t matter how many sub contractors are in the line, or who is picked to be in charge of the MOT on that site. At the end of the day it’s the permittees responsibility to make sure that all the MOT is in place correctly. If its not, this can result in the work being suspended until MOT issues can be resolved. </a:t>
            </a:r>
          </a:p>
          <a:p>
            <a:endParaRPr lang="en-US" dirty="0"/>
          </a:p>
        </p:txBody>
      </p:sp>
      <p:sp>
        <p:nvSpPr>
          <p:cNvPr id="4" name="Slide Number Placeholder 3"/>
          <p:cNvSpPr>
            <a:spLocks noGrp="1"/>
          </p:cNvSpPr>
          <p:nvPr>
            <p:ph type="sldNum" sz="quarter" idx="5"/>
          </p:nvPr>
        </p:nvSpPr>
        <p:spPr/>
        <p:txBody>
          <a:bodyPr/>
          <a:lstStyle/>
          <a:p>
            <a:fld id="{5159FD51-988E-437C-9FED-43B2E50CF036}" type="slidenum">
              <a:rPr lang="en-US" smtClean="0"/>
              <a:t>7</a:t>
            </a:fld>
            <a:endParaRPr lang="en-US"/>
          </a:p>
        </p:txBody>
      </p:sp>
    </p:spTree>
    <p:extLst>
      <p:ext uri="{BB962C8B-B14F-4D97-AF65-F5344CB8AC3E}">
        <p14:creationId xmlns:p14="http://schemas.microsoft.com/office/powerpoint/2010/main" val="3230210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9FD51-988E-437C-9FED-43B2E50CF036}" type="slidenum">
              <a:rPr lang="en-US" smtClean="0"/>
              <a:t>8</a:t>
            </a:fld>
            <a:endParaRPr lang="en-US"/>
          </a:p>
        </p:txBody>
      </p:sp>
    </p:spTree>
    <p:extLst>
      <p:ext uri="{BB962C8B-B14F-4D97-AF65-F5344CB8AC3E}">
        <p14:creationId xmlns:p14="http://schemas.microsoft.com/office/powerpoint/2010/main" val="2228102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9FD51-988E-437C-9FED-43B2E50CF036}" type="slidenum">
              <a:rPr lang="en-US" smtClean="0"/>
              <a:t>9</a:t>
            </a:fld>
            <a:endParaRPr lang="en-US"/>
          </a:p>
        </p:txBody>
      </p:sp>
    </p:spTree>
    <p:extLst>
      <p:ext uri="{BB962C8B-B14F-4D97-AF65-F5344CB8AC3E}">
        <p14:creationId xmlns:p14="http://schemas.microsoft.com/office/powerpoint/2010/main" val="1276679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55635E-B25F-43AD-8E84-BC5B03920438}"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D8C307B-7CFC-471B-BCE9-D58776AD90EB}" type="slidenum">
              <a:rPr lang="en-US" smtClean="0"/>
              <a:t>‹#›</a:t>
            </a:fld>
            <a:endParaRPr lang="en-US"/>
          </a:p>
        </p:txBody>
      </p:sp>
    </p:spTree>
    <p:extLst>
      <p:ext uri="{BB962C8B-B14F-4D97-AF65-F5344CB8AC3E}">
        <p14:creationId xmlns:p14="http://schemas.microsoft.com/office/powerpoint/2010/main" val="2903585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55635E-B25F-43AD-8E84-BC5B03920438}"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C307B-7CFC-471B-BCE9-D58776AD90EB}" type="slidenum">
              <a:rPr lang="en-US" smtClean="0"/>
              <a:t>‹#›</a:t>
            </a:fld>
            <a:endParaRPr lang="en-US"/>
          </a:p>
        </p:txBody>
      </p:sp>
    </p:spTree>
    <p:extLst>
      <p:ext uri="{BB962C8B-B14F-4D97-AF65-F5344CB8AC3E}">
        <p14:creationId xmlns:p14="http://schemas.microsoft.com/office/powerpoint/2010/main" val="347575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55635E-B25F-43AD-8E84-BC5B03920438}"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C307B-7CFC-471B-BCE9-D58776AD90EB}" type="slidenum">
              <a:rPr lang="en-US" smtClean="0"/>
              <a:t>‹#›</a:t>
            </a:fld>
            <a:endParaRPr lang="en-US"/>
          </a:p>
        </p:txBody>
      </p:sp>
    </p:spTree>
    <p:extLst>
      <p:ext uri="{BB962C8B-B14F-4D97-AF65-F5344CB8AC3E}">
        <p14:creationId xmlns:p14="http://schemas.microsoft.com/office/powerpoint/2010/main" val="80024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55635E-B25F-43AD-8E84-BC5B03920438}" type="datetimeFigureOut">
              <a:rPr lang="en-US" smtClean="0"/>
              <a:t>2/13/2022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C307B-7CFC-471B-BCE9-D58776AD90EB}" type="slidenum">
              <a:rPr lang="en-US" smtClean="0"/>
              <a:t>‹#›</a:t>
            </a:fld>
            <a:endParaRPr lang="en-US"/>
          </a:p>
        </p:txBody>
      </p:sp>
    </p:spTree>
    <p:extLst>
      <p:ext uri="{BB962C8B-B14F-4D97-AF65-F5344CB8AC3E}">
        <p14:creationId xmlns:p14="http://schemas.microsoft.com/office/powerpoint/2010/main" val="2091909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A55635E-B25F-43AD-8E84-BC5B03920438}" type="datetimeFigureOut">
              <a:rPr lang="en-US" smtClean="0"/>
              <a:t>2/13/2022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D8C307B-7CFC-471B-BCE9-D58776AD90EB}" type="slidenum">
              <a:rPr lang="en-US" smtClean="0"/>
              <a:t>‹#›</a:t>
            </a:fld>
            <a:endParaRPr lang="en-US"/>
          </a:p>
        </p:txBody>
      </p:sp>
    </p:spTree>
    <p:extLst>
      <p:ext uri="{BB962C8B-B14F-4D97-AF65-F5344CB8AC3E}">
        <p14:creationId xmlns:p14="http://schemas.microsoft.com/office/powerpoint/2010/main" val="49817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55635E-B25F-43AD-8E84-BC5B03920438}"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C307B-7CFC-471B-BCE9-D58776AD90EB}" type="slidenum">
              <a:rPr lang="en-US" smtClean="0"/>
              <a:t>‹#›</a:t>
            </a:fld>
            <a:endParaRPr lang="en-US"/>
          </a:p>
        </p:txBody>
      </p:sp>
    </p:spTree>
    <p:extLst>
      <p:ext uri="{BB962C8B-B14F-4D97-AF65-F5344CB8AC3E}">
        <p14:creationId xmlns:p14="http://schemas.microsoft.com/office/powerpoint/2010/main" val="343099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55635E-B25F-43AD-8E84-BC5B03920438}" type="datetimeFigureOut">
              <a:rPr lang="en-US" smtClean="0"/>
              <a:t>2/13/2022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C307B-7CFC-471B-BCE9-D58776AD90EB}" type="slidenum">
              <a:rPr lang="en-US" smtClean="0"/>
              <a:t>‹#›</a:t>
            </a:fld>
            <a:endParaRPr lang="en-US"/>
          </a:p>
        </p:txBody>
      </p:sp>
    </p:spTree>
    <p:extLst>
      <p:ext uri="{BB962C8B-B14F-4D97-AF65-F5344CB8AC3E}">
        <p14:creationId xmlns:p14="http://schemas.microsoft.com/office/powerpoint/2010/main" val="56252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55635E-B25F-43AD-8E84-BC5B03920438}" type="datetimeFigureOut">
              <a:rPr lang="en-US" smtClean="0"/>
              <a:t>2/13/2022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C307B-7CFC-471B-BCE9-D58776AD90EB}" type="slidenum">
              <a:rPr lang="en-US" smtClean="0"/>
              <a:t>‹#›</a:t>
            </a:fld>
            <a:endParaRPr lang="en-US"/>
          </a:p>
        </p:txBody>
      </p:sp>
    </p:spTree>
    <p:extLst>
      <p:ext uri="{BB962C8B-B14F-4D97-AF65-F5344CB8AC3E}">
        <p14:creationId xmlns:p14="http://schemas.microsoft.com/office/powerpoint/2010/main" val="136055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5635E-B25F-43AD-8E84-BC5B03920438}" type="datetimeFigureOut">
              <a:rPr lang="en-US" smtClean="0"/>
              <a:t>2/13/2022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C307B-7CFC-471B-BCE9-D58776AD90EB}" type="slidenum">
              <a:rPr lang="en-US" smtClean="0"/>
              <a:t>‹#›</a:t>
            </a:fld>
            <a:endParaRPr lang="en-US"/>
          </a:p>
        </p:txBody>
      </p:sp>
    </p:spTree>
    <p:extLst>
      <p:ext uri="{BB962C8B-B14F-4D97-AF65-F5344CB8AC3E}">
        <p14:creationId xmlns:p14="http://schemas.microsoft.com/office/powerpoint/2010/main" val="191196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55635E-B25F-43AD-8E84-BC5B03920438}" type="datetimeFigureOut">
              <a:rPr lang="en-US" smtClean="0"/>
              <a:t>2/13/2022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D8C307B-7CFC-471B-BCE9-D58776AD90EB}" type="slidenum">
              <a:rPr lang="en-US" smtClean="0"/>
              <a:t>‹#›</a:t>
            </a:fld>
            <a:endParaRPr lang="en-US"/>
          </a:p>
        </p:txBody>
      </p:sp>
    </p:spTree>
    <p:extLst>
      <p:ext uri="{BB962C8B-B14F-4D97-AF65-F5344CB8AC3E}">
        <p14:creationId xmlns:p14="http://schemas.microsoft.com/office/powerpoint/2010/main" val="62762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55635E-B25F-43AD-8E84-BC5B03920438}" type="datetimeFigureOut">
              <a:rPr lang="en-US" smtClean="0"/>
              <a:t>2/13/2022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D8C307B-7CFC-471B-BCE9-D58776AD90EB}" type="slidenum">
              <a:rPr lang="en-US" smtClean="0"/>
              <a:t>‹#›</a:t>
            </a:fld>
            <a:endParaRPr lang="en-US"/>
          </a:p>
        </p:txBody>
      </p:sp>
    </p:spTree>
    <p:extLst>
      <p:ext uri="{BB962C8B-B14F-4D97-AF65-F5344CB8AC3E}">
        <p14:creationId xmlns:p14="http://schemas.microsoft.com/office/powerpoint/2010/main" val="277509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DA55635E-B25F-43AD-8E84-BC5B03920438}" type="datetimeFigureOut">
              <a:rPr lang="en-US" smtClean="0"/>
              <a:t>2/13/2022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D8C307B-7CFC-471B-BCE9-D58776AD90EB}" type="slidenum">
              <a:rPr lang="en-US" smtClean="0"/>
              <a:t>‹#›</a:t>
            </a:fld>
            <a:endParaRPr lang="en-US"/>
          </a:p>
        </p:txBody>
      </p:sp>
    </p:spTree>
    <p:extLst>
      <p:ext uri="{BB962C8B-B14F-4D97-AF65-F5344CB8AC3E}">
        <p14:creationId xmlns:p14="http://schemas.microsoft.com/office/powerpoint/2010/main" val="3855816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Traffic light trails at night">
            <a:extLst>
              <a:ext uri="{FF2B5EF4-FFF2-40B4-BE49-F238E27FC236}">
                <a16:creationId xmlns:a16="http://schemas.microsoft.com/office/drawing/2014/main" id="{CD7D5BC7-5F0F-4566-8B7C-6C622D569156}"/>
              </a:ext>
            </a:extLst>
          </p:cNvPr>
          <p:cNvPicPr>
            <a:picLocks noChangeAspect="1"/>
          </p:cNvPicPr>
          <p:nvPr/>
        </p:nvPicPr>
        <p:blipFill rotWithShape="1">
          <a:blip r:embed="rId3"/>
          <a:srcRect t="15541" b="190"/>
          <a:stretch/>
        </p:blipFill>
        <p:spPr>
          <a:xfrm>
            <a:off x="20" y="10"/>
            <a:ext cx="12191980" cy="6857989"/>
          </a:xfrm>
          <a:prstGeom prst="rect">
            <a:avLst/>
          </a:prstGeom>
        </p:spPr>
      </p:pic>
      <p:sp>
        <p:nvSpPr>
          <p:cNvPr id="17" name="Rectangle 1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C283C6-AC8D-43FB-BB68-5C8B9EBB886D}"/>
              </a:ext>
            </a:extLst>
          </p:cNvPr>
          <p:cNvSpPr>
            <a:spLocks noGrp="1"/>
          </p:cNvSpPr>
          <p:nvPr>
            <p:ph type="ctrTitle"/>
          </p:nvPr>
        </p:nvSpPr>
        <p:spPr>
          <a:xfrm>
            <a:off x="529389" y="1050758"/>
            <a:ext cx="11317705" cy="3417273"/>
          </a:xfrm>
        </p:spPr>
        <p:txBody>
          <a:bodyPr anchor="b">
            <a:normAutofit/>
          </a:bodyPr>
          <a:lstStyle/>
          <a:p>
            <a:pPr algn="just"/>
            <a:r>
              <a:rPr lang="en-US">
                <a:solidFill>
                  <a:srgbClr val="FFFFFF"/>
                </a:solidFill>
              </a:rPr>
              <a:t>Maintenance of traffic</a:t>
            </a:r>
            <a:endParaRPr lang="en-US" dirty="0">
              <a:solidFill>
                <a:srgbClr val="FFFFFF"/>
              </a:solidFill>
            </a:endParaRPr>
          </a:p>
        </p:txBody>
      </p:sp>
      <p:sp>
        <p:nvSpPr>
          <p:cNvPr id="3" name="Subtitle 2">
            <a:extLst>
              <a:ext uri="{FF2B5EF4-FFF2-40B4-BE49-F238E27FC236}">
                <a16:creationId xmlns:a16="http://schemas.microsoft.com/office/drawing/2014/main" id="{9CDB328C-9432-4CFE-9AC6-D558819BDC5C}"/>
              </a:ext>
            </a:extLst>
          </p:cNvPr>
          <p:cNvSpPr>
            <a:spLocks noGrp="1"/>
          </p:cNvSpPr>
          <p:nvPr>
            <p:ph type="subTitle" idx="1"/>
          </p:nvPr>
        </p:nvSpPr>
        <p:spPr>
          <a:xfrm>
            <a:off x="1069848" y="4389120"/>
            <a:ext cx="7891272" cy="1069848"/>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1292840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Rectangle 138">
            <a:extLst>
              <a:ext uri="{FF2B5EF4-FFF2-40B4-BE49-F238E27FC236}">
                <a16:creationId xmlns:a16="http://schemas.microsoft.com/office/drawing/2014/main" id="{6C7A3C75-7B05-42DB-AC2B-69BC83C80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EE90A-158C-428F-A61E-1B030F2FD66E}"/>
              </a:ext>
            </a:extLst>
          </p:cNvPr>
          <p:cNvSpPr>
            <a:spLocks noGrp="1"/>
          </p:cNvSpPr>
          <p:nvPr>
            <p:ph type="title"/>
          </p:nvPr>
        </p:nvSpPr>
        <p:spPr>
          <a:xfrm>
            <a:off x="644893" y="484632"/>
            <a:ext cx="5168168" cy="1609344"/>
          </a:xfrm>
        </p:spPr>
        <p:txBody>
          <a:bodyPr vert="horz" lIns="91440" tIns="45720" rIns="91440" bIns="45720" rtlCol="0" anchor="ctr">
            <a:normAutofit/>
          </a:bodyPr>
          <a:lstStyle/>
          <a:p>
            <a:r>
              <a:rPr lang="en-US" sz="4400"/>
              <a:t>Frequently seen errors</a:t>
            </a:r>
          </a:p>
        </p:txBody>
      </p:sp>
      <p:sp>
        <p:nvSpPr>
          <p:cNvPr id="25" name="Content Placeholder 2">
            <a:extLst>
              <a:ext uri="{FF2B5EF4-FFF2-40B4-BE49-F238E27FC236}">
                <a16:creationId xmlns:a16="http://schemas.microsoft.com/office/drawing/2014/main" id="{72ADD167-576A-488C-B528-FA3FDF53A3F4}"/>
              </a:ext>
            </a:extLst>
          </p:cNvPr>
          <p:cNvSpPr txBox="1">
            <a:spLocks/>
          </p:cNvSpPr>
          <p:nvPr/>
        </p:nvSpPr>
        <p:spPr>
          <a:xfrm>
            <a:off x="644893" y="2121408"/>
            <a:ext cx="5168168" cy="375962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800" dirty="0"/>
              <a:t>Signage</a:t>
            </a:r>
          </a:p>
          <a:p>
            <a:pPr lvl="1"/>
            <a:r>
              <a:rPr lang="en-US" dirty="0"/>
              <a:t>Incorrect height, 5’ from the bottom of the sign to the top of the road surface.</a:t>
            </a:r>
          </a:p>
          <a:p>
            <a:pPr lvl="1"/>
            <a:r>
              <a:rPr lang="en-US" dirty="0"/>
              <a:t>Incorrect spacing for the roadway or typical application. </a:t>
            </a:r>
          </a:p>
          <a:p>
            <a:pPr lvl="1"/>
            <a:r>
              <a:rPr lang="en-US" dirty="0"/>
              <a:t>Being stored within the right of way while not in use. </a:t>
            </a:r>
          </a:p>
        </p:txBody>
      </p:sp>
      <p:pic>
        <p:nvPicPr>
          <p:cNvPr id="3074" name="Picture 2">
            <a:extLst>
              <a:ext uri="{FF2B5EF4-FFF2-40B4-BE49-F238E27FC236}">
                <a16:creationId xmlns:a16="http://schemas.microsoft.com/office/drawing/2014/main" id="{B27C0263-9257-42F4-8D40-B015DC14FC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90" r="-3" b="7179"/>
          <a:stretch/>
        </p:blipFill>
        <p:spPr bwMode="auto">
          <a:xfrm>
            <a:off x="6241217" y="321733"/>
            <a:ext cx="2380871" cy="2842075"/>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140">
            <a:extLst>
              <a:ext uri="{FF2B5EF4-FFF2-40B4-BE49-F238E27FC236}">
                <a16:creationId xmlns:a16="http://schemas.microsoft.com/office/drawing/2014/main" id="{FFCAEE24-2C20-4031-A481-C2EFB67B8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accent5">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3078" name="Picture 6">
            <a:extLst>
              <a:ext uri="{FF2B5EF4-FFF2-40B4-BE49-F238E27FC236}">
                <a16:creationId xmlns:a16="http://schemas.microsoft.com/office/drawing/2014/main" id="{57DE6A91-7364-4A30-98CC-A0CFD7C237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38" r="27676" b="-1"/>
          <a:stretch/>
        </p:blipFill>
        <p:spPr bwMode="auto">
          <a:xfrm>
            <a:off x="6241217" y="3324679"/>
            <a:ext cx="2380871" cy="27777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07EA175-0F28-4A3B-B2AE-871857FC3A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37" r="1" b="4998"/>
          <a:stretch/>
        </p:blipFill>
        <p:spPr bwMode="auto">
          <a:xfrm>
            <a:off x="8776087" y="2330472"/>
            <a:ext cx="3106457" cy="3771945"/>
          </a:xfrm>
          <a:prstGeom prst="rect">
            <a:avLst/>
          </a:prstGeom>
          <a:noFill/>
          <a:extLst>
            <a:ext uri="{909E8E84-426E-40DD-AFC4-6F175D3DCCD1}">
              <a14:hiddenFill xmlns:a14="http://schemas.microsoft.com/office/drawing/2010/main">
                <a:solidFill>
                  <a:srgbClr val="FFFFFF"/>
                </a:solidFill>
              </a14:hiddenFill>
            </a:ext>
          </a:extLst>
        </p:spPr>
      </p:pic>
      <p:grpSp>
        <p:nvGrpSpPr>
          <p:cNvPr id="3082" name="Group 142">
            <a:extLst>
              <a:ext uri="{FF2B5EF4-FFF2-40B4-BE49-F238E27FC236}">
                <a16:creationId xmlns:a16="http://schemas.microsoft.com/office/drawing/2014/main" id="{0AAF5F9E-10A7-46B6-A994-C63963ED32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83" name="Oval 143">
              <a:extLst>
                <a:ext uri="{FF2B5EF4-FFF2-40B4-BE49-F238E27FC236}">
                  <a16:creationId xmlns:a16="http://schemas.microsoft.com/office/drawing/2014/main" id="{F7F883EF-349F-43AD-BB68-4EAD67488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84" name="Oval 144">
              <a:extLst>
                <a:ext uri="{FF2B5EF4-FFF2-40B4-BE49-F238E27FC236}">
                  <a16:creationId xmlns:a16="http://schemas.microsoft.com/office/drawing/2014/main" id="{DD199575-7A7A-4A54-8699-E7D977965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3290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3EE982A4-109E-4EFA-A4E9-5A7FB44FCB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11" r="22880" b="-3"/>
          <a:stretch/>
        </p:blipFill>
        <p:spPr bwMode="auto">
          <a:xfrm>
            <a:off x="2930184" y="-2655"/>
            <a:ext cx="2996169" cy="33585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AD9AC27-7386-46AF-8E65-F33ED272DC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511" r="1" b="2050"/>
          <a:stretch/>
        </p:blipFill>
        <p:spPr bwMode="auto">
          <a:xfrm>
            <a:off x="20" y="3504904"/>
            <a:ext cx="5926333" cy="3353096"/>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11564CA4-59C9-4DAC-950E-61D1FA278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220" y="0"/>
            <a:ext cx="6104779" cy="6857999"/>
          </a:xfrm>
          <a:prstGeom prst="rect">
            <a:avLst/>
          </a:prstGeom>
          <a:blipFill dpi="0" rotWithShape="1">
            <a:blip r:embed="rId5">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EE90A-158C-428F-A61E-1B030F2FD66E}"/>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Frequently seen errors</a:t>
            </a:r>
          </a:p>
        </p:txBody>
      </p:sp>
      <p:pic>
        <p:nvPicPr>
          <p:cNvPr id="4098" name="Picture 2">
            <a:extLst>
              <a:ext uri="{FF2B5EF4-FFF2-40B4-BE49-F238E27FC236}">
                <a16:creationId xmlns:a16="http://schemas.microsoft.com/office/drawing/2014/main" id="{A8C15CD9-BD3A-4DCF-9A08-BA9975A9F9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112"/>
          <a:stretch/>
        </p:blipFill>
        <p:spPr bwMode="auto">
          <a:xfrm>
            <a:off x="20" y="10"/>
            <a:ext cx="2769297" cy="3355932"/>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a:extLst>
              <a:ext uri="{FF2B5EF4-FFF2-40B4-BE49-F238E27FC236}">
                <a16:creationId xmlns:a16="http://schemas.microsoft.com/office/drawing/2014/main" id="{72ADD167-576A-488C-B528-FA3FDF53A3F4}"/>
              </a:ext>
            </a:extLst>
          </p:cNvPr>
          <p:cNvSpPr txBox="1">
            <a:spLocks/>
          </p:cNvSpPr>
          <p:nvPr/>
        </p:nvSpPr>
        <p:spPr>
          <a:xfrm>
            <a:off x="6400799" y="2121408"/>
            <a:ext cx="5299585"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800"/>
              <a:t>Devices</a:t>
            </a:r>
          </a:p>
          <a:p>
            <a:pPr lvl="1"/>
            <a:r>
              <a:rPr lang="en-US"/>
              <a:t>Damaged, dirty and/or non-compliant</a:t>
            </a:r>
          </a:p>
          <a:p>
            <a:pPr lvl="2"/>
            <a:r>
              <a:rPr lang="en-US" sz="1800"/>
              <a:t>We follow ATSSA quality guidelines</a:t>
            </a:r>
          </a:p>
          <a:p>
            <a:pPr lvl="1"/>
            <a:r>
              <a:rPr lang="en-US"/>
              <a:t>Incorrect spacing between devices</a:t>
            </a:r>
          </a:p>
          <a:p>
            <a:pPr lvl="2"/>
            <a:r>
              <a:rPr lang="en-US" sz="1800"/>
              <a:t>Based on the speed limit of the roadway</a:t>
            </a:r>
          </a:p>
          <a:p>
            <a:pPr lvl="1"/>
            <a:r>
              <a:rPr lang="en-US"/>
              <a:t>Incorrect taper lengths and spacing</a:t>
            </a:r>
          </a:p>
          <a:p>
            <a:pPr lvl="2"/>
            <a:r>
              <a:rPr lang="en-US" sz="1800"/>
              <a:t>Based on the type of set up shift/closure, the roadway speed and the width of the shifted area. </a:t>
            </a:r>
          </a:p>
        </p:txBody>
      </p:sp>
      <p:grpSp>
        <p:nvGrpSpPr>
          <p:cNvPr id="88" name="Group 87">
            <a:extLst>
              <a:ext uri="{FF2B5EF4-FFF2-40B4-BE49-F238E27FC236}">
                <a16:creationId xmlns:a16="http://schemas.microsoft.com/office/drawing/2014/main" id="{E74380E0-C298-4F18-9189-C236E8B82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0" name="Oval 89">
              <a:extLst>
                <a:ext uri="{FF2B5EF4-FFF2-40B4-BE49-F238E27FC236}">
                  <a16:creationId xmlns:a16="http://schemas.microsoft.com/office/drawing/2014/main" id="{979684C7-75DC-42F1-850A-E9C49ECA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 name="Oval 91">
              <a:extLst>
                <a:ext uri="{FF2B5EF4-FFF2-40B4-BE49-F238E27FC236}">
                  <a16:creationId xmlns:a16="http://schemas.microsoft.com/office/drawing/2014/main" id="{4130853F-4D98-4539-8461-9F2028367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29268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203E-CD50-4A4E-B86A-7EBBA21F7E48}"/>
              </a:ext>
            </a:extLst>
          </p:cNvPr>
          <p:cNvSpPr>
            <a:spLocks noGrp="1"/>
          </p:cNvSpPr>
          <p:nvPr>
            <p:ph type="title"/>
          </p:nvPr>
        </p:nvSpPr>
        <p:spPr>
          <a:xfrm>
            <a:off x="1104744" y="-114474"/>
            <a:ext cx="10058400" cy="1609344"/>
          </a:xfrm>
        </p:spPr>
        <p:txBody>
          <a:bodyPr>
            <a:normAutofit/>
          </a:bodyPr>
          <a:lstStyle/>
          <a:p>
            <a:r>
              <a:rPr lang="en-US" sz="4800" dirty="0"/>
              <a:t>Typical application &amp; Calculations</a:t>
            </a:r>
          </a:p>
        </p:txBody>
      </p:sp>
      <p:pic>
        <p:nvPicPr>
          <p:cNvPr id="5" name="Content Placeholder 4">
            <a:extLst>
              <a:ext uri="{FF2B5EF4-FFF2-40B4-BE49-F238E27FC236}">
                <a16:creationId xmlns:a16="http://schemas.microsoft.com/office/drawing/2014/main" id="{ADFCF2F1-2B89-4996-8E6A-F36BEEA75D4E}"/>
              </a:ext>
            </a:extLst>
          </p:cNvPr>
          <p:cNvPicPr>
            <a:picLocks noChangeAspect="1"/>
          </p:cNvPicPr>
          <p:nvPr/>
        </p:nvPicPr>
        <p:blipFill>
          <a:blip r:embed="rId2"/>
          <a:stretch>
            <a:fillRect/>
          </a:stretch>
        </p:blipFill>
        <p:spPr>
          <a:xfrm>
            <a:off x="3979087" y="1450705"/>
            <a:ext cx="4742395" cy="2632029"/>
          </a:xfrm>
          <a:prstGeom prst="rect">
            <a:avLst/>
          </a:prstGeom>
        </p:spPr>
      </p:pic>
      <p:pic>
        <p:nvPicPr>
          <p:cNvPr id="7" name="Picture 6">
            <a:extLst>
              <a:ext uri="{FF2B5EF4-FFF2-40B4-BE49-F238E27FC236}">
                <a16:creationId xmlns:a16="http://schemas.microsoft.com/office/drawing/2014/main" id="{5BB75F19-FF65-4553-B016-475494A69452}"/>
              </a:ext>
            </a:extLst>
          </p:cNvPr>
          <p:cNvPicPr>
            <a:picLocks noChangeAspect="1"/>
          </p:cNvPicPr>
          <p:nvPr/>
        </p:nvPicPr>
        <p:blipFill>
          <a:blip r:embed="rId3"/>
          <a:stretch>
            <a:fillRect/>
          </a:stretch>
        </p:blipFill>
        <p:spPr>
          <a:xfrm>
            <a:off x="7584849" y="1157376"/>
            <a:ext cx="3945712" cy="5010426"/>
          </a:xfrm>
          <a:prstGeom prst="rect">
            <a:avLst/>
          </a:prstGeom>
        </p:spPr>
      </p:pic>
      <p:pic>
        <p:nvPicPr>
          <p:cNvPr id="9" name="Picture 8">
            <a:extLst>
              <a:ext uri="{FF2B5EF4-FFF2-40B4-BE49-F238E27FC236}">
                <a16:creationId xmlns:a16="http://schemas.microsoft.com/office/drawing/2014/main" id="{196E3610-664A-40E5-A351-D3D01FB20736}"/>
              </a:ext>
            </a:extLst>
          </p:cNvPr>
          <p:cNvPicPr>
            <a:picLocks noChangeAspect="1"/>
          </p:cNvPicPr>
          <p:nvPr/>
        </p:nvPicPr>
        <p:blipFill>
          <a:blip r:embed="rId4"/>
          <a:stretch>
            <a:fillRect/>
          </a:stretch>
        </p:blipFill>
        <p:spPr>
          <a:xfrm>
            <a:off x="195848" y="1157376"/>
            <a:ext cx="4235259" cy="5149253"/>
          </a:xfrm>
          <a:prstGeom prst="rect">
            <a:avLst/>
          </a:prstGeom>
        </p:spPr>
      </p:pic>
      <p:pic>
        <p:nvPicPr>
          <p:cNvPr id="11" name="Picture 10">
            <a:extLst>
              <a:ext uri="{FF2B5EF4-FFF2-40B4-BE49-F238E27FC236}">
                <a16:creationId xmlns:a16="http://schemas.microsoft.com/office/drawing/2014/main" id="{4566C7E9-6B43-42A6-9DD0-1CA614E25FD2}"/>
              </a:ext>
            </a:extLst>
          </p:cNvPr>
          <p:cNvPicPr>
            <a:picLocks noChangeAspect="1"/>
          </p:cNvPicPr>
          <p:nvPr/>
        </p:nvPicPr>
        <p:blipFill>
          <a:blip r:embed="rId5"/>
          <a:stretch>
            <a:fillRect/>
          </a:stretch>
        </p:blipFill>
        <p:spPr>
          <a:xfrm>
            <a:off x="4212851" y="4376063"/>
            <a:ext cx="3842186" cy="1460030"/>
          </a:xfrm>
          <a:prstGeom prst="rect">
            <a:avLst/>
          </a:prstGeom>
        </p:spPr>
      </p:pic>
    </p:spTree>
    <p:extLst>
      <p:ext uri="{BB962C8B-B14F-4D97-AF65-F5344CB8AC3E}">
        <p14:creationId xmlns:p14="http://schemas.microsoft.com/office/powerpoint/2010/main" val="2622973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DBFA4F-A2BD-4520-B40D-6410D910D89C}"/>
              </a:ext>
            </a:extLst>
          </p:cNvPr>
          <p:cNvSpPr>
            <a:spLocks noGrp="1"/>
          </p:cNvSpPr>
          <p:nvPr>
            <p:ph type="title"/>
          </p:nvPr>
        </p:nvSpPr>
        <p:spPr>
          <a:xfrm>
            <a:off x="6386284" y="484632"/>
            <a:ext cx="4741963" cy="1971964"/>
          </a:xfrm>
        </p:spPr>
        <p:txBody>
          <a:bodyPr>
            <a:normAutofit/>
          </a:bodyPr>
          <a:lstStyle/>
          <a:p>
            <a:r>
              <a:rPr lang="en-US" sz="4800" dirty="0">
                <a:solidFill>
                  <a:schemeClr val="tx1"/>
                </a:solidFill>
              </a:rPr>
              <a:t>Rolling roadblock</a:t>
            </a:r>
          </a:p>
        </p:txBody>
      </p:sp>
      <p:sp>
        <p:nvSpPr>
          <p:cNvPr id="14" name="Freeform: Shape 13">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84383165-2E2A-4E4B-A25C-A265F67CD0D9}"/>
              </a:ext>
            </a:extLst>
          </p:cNvPr>
          <p:cNvPicPr>
            <a:picLocks noChangeAspect="1"/>
          </p:cNvPicPr>
          <p:nvPr/>
        </p:nvPicPr>
        <p:blipFill>
          <a:blip r:embed="rId3"/>
          <a:stretch>
            <a:fillRect/>
          </a:stretch>
        </p:blipFill>
        <p:spPr>
          <a:xfrm>
            <a:off x="179754" y="562786"/>
            <a:ext cx="3907692" cy="5953563"/>
          </a:xfrm>
          <a:prstGeom prst="rect">
            <a:avLst/>
          </a:prstGeom>
        </p:spPr>
      </p:pic>
      <p:sp>
        <p:nvSpPr>
          <p:cNvPr id="9" name="Content Placeholder 8">
            <a:extLst>
              <a:ext uri="{FF2B5EF4-FFF2-40B4-BE49-F238E27FC236}">
                <a16:creationId xmlns:a16="http://schemas.microsoft.com/office/drawing/2014/main" id="{542C4C4C-DEA2-442C-B058-6DD53073439D}"/>
              </a:ext>
            </a:extLst>
          </p:cNvPr>
          <p:cNvSpPr>
            <a:spLocks noGrp="1"/>
          </p:cNvSpPr>
          <p:nvPr>
            <p:ph idx="1"/>
          </p:nvPr>
        </p:nvSpPr>
        <p:spPr>
          <a:xfrm>
            <a:off x="6386286" y="2456596"/>
            <a:ext cx="4741962" cy="3715603"/>
          </a:xfrm>
        </p:spPr>
        <p:txBody>
          <a:bodyPr>
            <a:normAutofit/>
          </a:bodyPr>
          <a:lstStyle/>
          <a:p>
            <a:r>
              <a:rPr lang="en-US" dirty="0"/>
              <a:t>Special cases where all lanes needs to be stopped temporally.</a:t>
            </a:r>
          </a:p>
          <a:p>
            <a:pPr lvl="1"/>
            <a:r>
              <a:rPr lang="en-US" dirty="0"/>
              <a:t>Mostly seen on ariel crossings over major roadway</a:t>
            </a:r>
          </a:p>
          <a:p>
            <a:pPr lvl="1"/>
            <a:r>
              <a:rPr lang="en-US" dirty="0"/>
              <a:t>These need to be per approved and they need to be coordinated with traffic safety. </a:t>
            </a:r>
          </a:p>
        </p:txBody>
      </p:sp>
      <p:grpSp>
        <p:nvGrpSpPr>
          <p:cNvPr id="16" name="Group 15">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70984186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8" name="Rectangle 2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EE90A-158C-428F-A61E-1B030F2FD66E}"/>
              </a:ext>
            </a:extLst>
          </p:cNvPr>
          <p:cNvSpPr>
            <a:spLocks noGrp="1"/>
          </p:cNvSpPr>
          <p:nvPr>
            <p:ph type="title"/>
          </p:nvPr>
        </p:nvSpPr>
        <p:spPr>
          <a:xfrm>
            <a:off x="6550924" y="685800"/>
            <a:ext cx="4920019" cy="2021553"/>
          </a:xfrm>
        </p:spPr>
        <p:txBody>
          <a:bodyPr vert="horz" lIns="91440" tIns="45720" rIns="91440" bIns="45720" rtlCol="0" anchor="ctr">
            <a:normAutofit/>
          </a:bodyPr>
          <a:lstStyle/>
          <a:p>
            <a:r>
              <a:rPr lang="en-US">
                <a:solidFill>
                  <a:schemeClr val="tx1"/>
                </a:solidFill>
              </a:rPr>
              <a:t>Pedestrian issues </a:t>
            </a:r>
          </a:p>
        </p:txBody>
      </p:sp>
      <p:sp>
        <p:nvSpPr>
          <p:cNvPr id="49" name="Freeform: Shape 3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Content Placeholder 36" descr="A picture containing text, outdoor, sky, road&#10;&#10;Description automatically generated">
            <a:extLst>
              <a:ext uri="{FF2B5EF4-FFF2-40B4-BE49-F238E27FC236}">
                <a16:creationId xmlns:a16="http://schemas.microsoft.com/office/drawing/2014/main" id="{EF4FE567-F451-492A-B2A2-77A57619DC0A}"/>
              </a:ext>
            </a:extLst>
          </p:cNvPr>
          <p:cNvPicPr>
            <a:picLocks noGrp="1" noChangeAspect="1"/>
          </p:cNvPicPr>
          <p:nvPr>
            <p:ph idx="1"/>
          </p:nvPr>
        </p:nvPicPr>
        <p:blipFill rotWithShape="1">
          <a:blip r:embed="rId3"/>
          <a:srcRect l="21797" r="11539"/>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5" name="Content Placeholder 2">
            <a:extLst>
              <a:ext uri="{FF2B5EF4-FFF2-40B4-BE49-F238E27FC236}">
                <a16:creationId xmlns:a16="http://schemas.microsoft.com/office/drawing/2014/main" id="{72ADD167-576A-488C-B528-FA3FDF53A3F4}"/>
              </a:ext>
            </a:extLst>
          </p:cNvPr>
          <p:cNvSpPr txBox="1">
            <a:spLocks/>
          </p:cNvSpPr>
          <p:nvPr/>
        </p:nvSpPr>
        <p:spPr>
          <a:xfrm>
            <a:off x="6550924" y="2927444"/>
            <a:ext cx="4920019" cy="324475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a:t>Pedestrians are treated the same way as a vehicle. If there is a facility on site, then it needs to be maintained. </a:t>
            </a:r>
          </a:p>
          <a:p>
            <a:pPr lvl="1"/>
            <a:r>
              <a:rPr lang="en-US"/>
              <a:t>Its important to know the area you're working in; this can become tricky.</a:t>
            </a:r>
          </a:p>
          <a:p>
            <a:pPr lvl="2"/>
            <a:r>
              <a:rPr lang="en-US"/>
              <a:t>Pedestrian detours can be used</a:t>
            </a:r>
          </a:p>
          <a:p>
            <a:pPr lvl="3"/>
            <a:r>
              <a:rPr lang="en-US"/>
              <a:t>If they are taken away from the typical sidewalk, approved materials and special devices may be required to create a path. </a:t>
            </a:r>
          </a:p>
          <a:p>
            <a:pPr lvl="2"/>
            <a:r>
              <a:rPr lang="en-US"/>
              <a:t>Pedestrian flagging can be utilized if needed, this has worked well in the past.  </a:t>
            </a:r>
            <a:endParaRPr lang="en-US" dirty="0"/>
          </a:p>
        </p:txBody>
      </p:sp>
    </p:spTree>
    <p:extLst>
      <p:ext uri="{BB962C8B-B14F-4D97-AF65-F5344CB8AC3E}">
        <p14:creationId xmlns:p14="http://schemas.microsoft.com/office/powerpoint/2010/main" val="110096537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6EA7FF-81BD-44A2-B545-297C18C35A15}"/>
              </a:ext>
            </a:extLst>
          </p:cNvPr>
          <p:cNvSpPr>
            <a:spLocks noGrp="1"/>
          </p:cNvSpPr>
          <p:nvPr>
            <p:ph type="title"/>
          </p:nvPr>
        </p:nvSpPr>
        <p:spPr>
          <a:xfrm>
            <a:off x="1069848" y="484632"/>
            <a:ext cx="10058400" cy="1609344"/>
          </a:xfrm>
        </p:spPr>
        <p:txBody>
          <a:bodyPr>
            <a:normAutofit/>
          </a:bodyPr>
          <a:lstStyle/>
          <a:p>
            <a:r>
              <a:rPr lang="en-US"/>
              <a:t>Specific MOT for pedestrians/bikes</a:t>
            </a:r>
          </a:p>
        </p:txBody>
      </p:sp>
      <p:pic>
        <p:nvPicPr>
          <p:cNvPr id="4" name="Picture 3">
            <a:extLst>
              <a:ext uri="{FF2B5EF4-FFF2-40B4-BE49-F238E27FC236}">
                <a16:creationId xmlns:a16="http://schemas.microsoft.com/office/drawing/2014/main" id="{EF55178E-5063-4D09-8F30-086F5A3783E8}"/>
              </a:ext>
            </a:extLst>
          </p:cNvPr>
          <p:cNvPicPr>
            <a:picLocks noChangeAspect="1"/>
          </p:cNvPicPr>
          <p:nvPr/>
        </p:nvPicPr>
        <p:blipFill rotWithShape="1">
          <a:blip r:embed="rId4"/>
          <a:srcRect l="-17" r="3" b="3"/>
          <a:stretch/>
        </p:blipFill>
        <p:spPr>
          <a:xfrm>
            <a:off x="984504" y="2546508"/>
            <a:ext cx="5657717" cy="3449358"/>
          </a:xfrm>
          <a:prstGeom prst="snip2DiagRect">
            <a:avLst>
              <a:gd name="adj1" fmla="val 160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ADD6F295-DF6F-4B70-BE96-4C54F60BE0B5}"/>
              </a:ext>
            </a:extLst>
          </p:cNvPr>
          <p:cNvSpPr>
            <a:spLocks noGrp="1"/>
          </p:cNvSpPr>
          <p:nvPr>
            <p:ph idx="1"/>
          </p:nvPr>
        </p:nvSpPr>
        <p:spPr>
          <a:xfrm>
            <a:off x="6871354" y="1781150"/>
            <a:ext cx="4632031" cy="3851787"/>
          </a:xfrm>
        </p:spPr>
        <p:txBody>
          <a:bodyPr anchor="ctr">
            <a:normAutofit/>
          </a:bodyPr>
          <a:lstStyle/>
          <a:p>
            <a:r>
              <a:rPr lang="en-US" dirty="0"/>
              <a:t>There has been MOT created for working in an area where the shoulder is actually a bike/PED lane. </a:t>
            </a:r>
          </a:p>
          <a:p>
            <a:pPr lvl="1"/>
            <a:r>
              <a:rPr lang="en-US" dirty="0"/>
              <a:t>This involves closing a lane of traffic and placing the bike/peds into that closed lane and channelizing them with specialty signage. </a:t>
            </a:r>
          </a:p>
        </p:txBody>
      </p:sp>
      <p:sp>
        <p:nvSpPr>
          <p:cNvPr id="24" name="Oval 23">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67107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9">
            <a:extLst>
              <a:ext uri="{FF2B5EF4-FFF2-40B4-BE49-F238E27FC236}">
                <a16:creationId xmlns:a16="http://schemas.microsoft.com/office/drawing/2014/main" id="{7C6C3D74-DA24-4BA4-B786-AD372B326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EA7FF-81BD-44A2-B545-297C18C35A15}"/>
              </a:ext>
            </a:extLst>
          </p:cNvPr>
          <p:cNvSpPr>
            <a:spLocks noGrp="1"/>
          </p:cNvSpPr>
          <p:nvPr>
            <p:ph type="title"/>
          </p:nvPr>
        </p:nvSpPr>
        <p:spPr>
          <a:xfrm>
            <a:off x="644893" y="484632"/>
            <a:ext cx="5168168" cy="1609344"/>
          </a:xfrm>
        </p:spPr>
        <p:txBody>
          <a:bodyPr>
            <a:normAutofit/>
          </a:bodyPr>
          <a:lstStyle/>
          <a:p>
            <a:r>
              <a:rPr lang="en-US" sz="4400"/>
              <a:t>Specific MOT for pedestrians/bikes</a:t>
            </a:r>
          </a:p>
        </p:txBody>
      </p:sp>
      <p:sp>
        <p:nvSpPr>
          <p:cNvPr id="3" name="Content Placeholder 2">
            <a:extLst>
              <a:ext uri="{FF2B5EF4-FFF2-40B4-BE49-F238E27FC236}">
                <a16:creationId xmlns:a16="http://schemas.microsoft.com/office/drawing/2014/main" id="{ADD6F295-DF6F-4B70-BE96-4C54F60BE0B5}"/>
              </a:ext>
            </a:extLst>
          </p:cNvPr>
          <p:cNvSpPr>
            <a:spLocks noGrp="1"/>
          </p:cNvSpPr>
          <p:nvPr>
            <p:ph idx="1"/>
          </p:nvPr>
        </p:nvSpPr>
        <p:spPr>
          <a:xfrm>
            <a:off x="644893" y="2121408"/>
            <a:ext cx="5168168" cy="3759628"/>
          </a:xfrm>
        </p:spPr>
        <p:txBody>
          <a:bodyPr>
            <a:normAutofit/>
          </a:bodyPr>
          <a:lstStyle/>
          <a:p>
            <a:r>
              <a:rPr lang="en-US" sz="1800"/>
              <a:t>Pedestrians and Bikes must be maintained</a:t>
            </a:r>
          </a:p>
          <a:p>
            <a:pPr lvl="1"/>
            <a:r>
              <a:rPr lang="en-US" dirty="0"/>
              <a:t>Once the MOT is in place, it must remain unobstructed just as an open lane of traffic would be. </a:t>
            </a:r>
          </a:p>
        </p:txBody>
      </p:sp>
      <p:sp>
        <p:nvSpPr>
          <p:cNvPr id="43" name="Rectangle 31">
            <a:extLst>
              <a:ext uri="{FF2B5EF4-FFF2-40B4-BE49-F238E27FC236}">
                <a16:creationId xmlns:a16="http://schemas.microsoft.com/office/drawing/2014/main" id="{7D1FB148-4D7B-457F-A67F-C2BAD4F12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1217" y="321733"/>
            <a:ext cx="2370280" cy="2832579"/>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5" descr="A picture containing text, outdoor, street, sign&#10;&#10;Description automatically generated">
            <a:extLst>
              <a:ext uri="{FF2B5EF4-FFF2-40B4-BE49-F238E27FC236}">
                <a16:creationId xmlns:a16="http://schemas.microsoft.com/office/drawing/2014/main" id="{3F96C2CD-EBB5-4F41-A7C9-6709565A38FC}"/>
              </a:ext>
            </a:extLst>
          </p:cNvPr>
          <p:cNvPicPr>
            <a:picLocks noChangeAspect="1"/>
          </p:cNvPicPr>
          <p:nvPr/>
        </p:nvPicPr>
        <p:blipFill>
          <a:blip r:embed="rId3"/>
          <a:stretch>
            <a:fillRect/>
          </a:stretch>
        </p:blipFill>
        <p:spPr>
          <a:xfrm rot="5400000">
            <a:off x="6163767" y="789921"/>
            <a:ext cx="2518311" cy="1888733"/>
          </a:xfrm>
          <a:prstGeom prst="rect">
            <a:avLst/>
          </a:prstGeom>
        </p:spPr>
      </p:pic>
      <p:sp>
        <p:nvSpPr>
          <p:cNvPr id="44" name="Rectangle 33">
            <a:extLst>
              <a:ext uri="{FF2B5EF4-FFF2-40B4-BE49-F238E27FC236}">
                <a16:creationId xmlns:a16="http://schemas.microsoft.com/office/drawing/2014/main" id="{E665CE87-5F9C-404D-9B50-96F359A56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4">
              <a:duotone>
                <a:schemeClr val="accent5">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45" name="Rectangle 35">
            <a:extLst>
              <a:ext uri="{FF2B5EF4-FFF2-40B4-BE49-F238E27FC236}">
                <a16:creationId xmlns:a16="http://schemas.microsoft.com/office/drawing/2014/main" id="{0371802C-A7CD-433C-ABA0-639342D1A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1217" y="3334174"/>
            <a:ext cx="2370280" cy="2768243"/>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9" descr="A picture containing text&#10;&#10;Description automatically generated">
            <a:extLst>
              <a:ext uri="{FF2B5EF4-FFF2-40B4-BE49-F238E27FC236}">
                <a16:creationId xmlns:a16="http://schemas.microsoft.com/office/drawing/2014/main" id="{481CFCFD-E8E3-43DD-AAAA-72D265D7AA92}"/>
              </a:ext>
            </a:extLst>
          </p:cNvPr>
          <p:cNvPicPr>
            <a:picLocks noChangeAspect="1"/>
          </p:cNvPicPr>
          <p:nvPr/>
        </p:nvPicPr>
        <p:blipFill>
          <a:blip r:embed="rId5"/>
          <a:stretch>
            <a:fillRect/>
          </a:stretch>
        </p:blipFill>
        <p:spPr>
          <a:xfrm rot="5400000">
            <a:off x="6203994" y="3800853"/>
            <a:ext cx="2446511" cy="1834883"/>
          </a:xfrm>
          <a:prstGeom prst="rect">
            <a:avLst/>
          </a:prstGeom>
        </p:spPr>
      </p:pic>
      <p:sp>
        <p:nvSpPr>
          <p:cNvPr id="38" name="Rectangle 37">
            <a:extLst>
              <a:ext uri="{FF2B5EF4-FFF2-40B4-BE49-F238E27FC236}">
                <a16:creationId xmlns:a16="http://schemas.microsoft.com/office/drawing/2014/main" id="{FF2F76FA-A494-4787-A8E1-570B40E80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5496" y="2330472"/>
            <a:ext cx="3117048" cy="3771945"/>
          </a:xfrm>
          <a:prstGeom prst="rect">
            <a:avLst/>
          </a:prstGeom>
          <a:solidFill>
            <a:srgbClr val="FFFFFF"/>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8" descr="A picture containing text&#10;&#10;Description automatically generated">
            <a:extLst>
              <a:ext uri="{FF2B5EF4-FFF2-40B4-BE49-F238E27FC236}">
                <a16:creationId xmlns:a16="http://schemas.microsoft.com/office/drawing/2014/main" id="{764E6FB2-9160-40DC-8B41-962D3394EAD0}"/>
              </a:ext>
            </a:extLst>
          </p:cNvPr>
          <p:cNvPicPr>
            <a:picLocks noChangeAspect="1"/>
          </p:cNvPicPr>
          <p:nvPr/>
        </p:nvPicPr>
        <p:blipFill rotWithShape="1">
          <a:blip r:embed="rId6"/>
          <a:srcRect l="1940" r="10642" b="2"/>
          <a:stretch/>
        </p:blipFill>
        <p:spPr>
          <a:xfrm rot="5400000">
            <a:off x="8694915" y="2818787"/>
            <a:ext cx="3258210" cy="2795314"/>
          </a:xfrm>
          <a:prstGeom prst="rect">
            <a:avLst/>
          </a:prstGeom>
        </p:spPr>
      </p:pic>
      <p:grpSp>
        <p:nvGrpSpPr>
          <p:cNvPr id="40" name="Group 39">
            <a:extLst>
              <a:ext uri="{FF2B5EF4-FFF2-40B4-BE49-F238E27FC236}">
                <a16:creationId xmlns:a16="http://schemas.microsoft.com/office/drawing/2014/main" id="{98AB9EF1-0BA3-4A79-8876-A30C433AA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 name="Oval 40">
              <a:extLst>
                <a:ext uri="{FF2B5EF4-FFF2-40B4-BE49-F238E27FC236}">
                  <a16:creationId xmlns:a16="http://schemas.microsoft.com/office/drawing/2014/main" id="{769617BC-319A-4D53-A02C-8B2A7D720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2" name="Oval 41">
              <a:extLst>
                <a:ext uri="{FF2B5EF4-FFF2-40B4-BE49-F238E27FC236}">
                  <a16:creationId xmlns:a16="http://schemas.microsoft.com/office/drawing/2014/main" id="{7B38F193-77F6-4D8A-9EF8-ED1CA8377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38236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586E52-4E42-4FC0-B07E-5C59A737EFD4}"/>
              </a:ext>
            </a:extLst>
          </p:cNvPr>
          <p:cNvSpPr>
            <a:spLocks noGrp="1"/>
          </p:cNvSpPr>
          <p:nvPr>
            <p:ph type="title"/>
          </p:nvPr>
        </p:nvSpPr>
        <p:spPr>
          <a:xfrm>
            <a:off x="5173363" y="-293332"/>
            <a:ext cx="7018637" cy="2096384"/>
          </a:xfrm>
        </p:spPr>
        <p:txBody>
          <a:bodyPr>
            <a:normAutofit/>
          </a:bodyPr>
          <a:lstStyle/>
          <a:p>
            <a:r>
              <a:rPr lang="en-US" dirty="0">
                <a:solidFill>
                  <a:schemeClr val="tx1"/>
                </a:solidFill>
              </a:rPr>
              <a:t>Detour design &amp; Approval</a:t>
            </a: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1F1C2D4-0ACD-4CAD-A7EB-98A7068F3308}"/>
              </a:ext>
            </a:extLst>
          </p:cNvPr>
          <p:cNvPicPr>
            <a:picLocks noChangeAspect="1"/>
          </p:cNvPicPr>
          <p:nvPr/>
        </p:nvPicPr>
        <p:blipFill rotWithShape="1">
          <a:blip r:embed="rId2"/>
          <a:srcRect l="15778" r="22669"/>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F1359FB8-7153-4FDB-B94F-38DEF25D8B53}"/>
              </a:ext>
            </a:extLst>
          </p:cNvPr>
          <p:cNvSpPr>
            <a:spLocks noGrp="1"/>
          </p:cNvSpPr>
          <p:nvPr>
            <p:ph idx="1"/>
          </p:nvPr>
        </p:nvSpPr>
        <p:spPr>
          <a:xfrm>
            <a:off x="6683686" y="5054949"/>
            <a:ext cx="4920019" cy="3244755"/>
          </a:xfrm>
        </p:spPr>
        <p:txBody>
          <a:bodyPr>
            <a:normAutofit/>
          </a:bodyPr>
          <a:lstStyle/>
          <a:p>
            <a:r>
              <a:rPr lang="en-US" sz="1500" dirty="0"/>
              <a:t>Contact for detour review submissions:</a:t>
            </a:r>
          </a:p>
          <a:p>
            <a:pPr lvl="1"/>
            <a:r>
              <a:rPr lang="en-US" sz="1300" dirty="0"/>
              <a:t>David Wynn: David.wynn@delaware.gov</a:t>
            </a:r>
          </a:p>
          <a:p>
            <a:pPr lvl="1"/>
            <a:endParaRPr lang="en-US" sz="1500" dirty="0"/>
          </a:p>
        </p:txBody>
      </p:sp>
      <p:sp>
        <p:nvSpPr>
          <p:cNvPr id="8" name="Content Placeholder 2">
            <a:extLst>
              <a:ext uri="{FF2B5EF4-FFF2-40B4-BE49-F238E27FC236}">
                <a16:creationId xmlns:a16="http://schemas.microsoft.com/office/drawing/2014/main" id="{29D3C655-2C06-4A0B-82FB-C06317A8DE10}"/>
              </a:ext>
            </a:extLst>
          </p:cNvPr>
          <p:cNvSpPr txBox="1">
            <a:spLocks/>
          </p:cNvSpPr>
          <p:nvPr/>
        </p:nvSpPr>
        <p:spPr>
          <a:xfrm>
            <a:off x="6550619" y="1305066"/>
            <a:ext cx="4920019" cy="324475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500" dirty="0"/>
              <a:t>Detours must be submitted to traffic safety for review and approval</a:t>
            </a:r>
          </a:p>
          <a:p>
            <a:pPr lvl="1"/>
            <a:r>
              <a:rPr lang="en-US" sz="1500" dirty="0"/>
              <a:t>Must be on our boarder with our legend. </a:t>
            </a:r>
          </a:p>
          <a:p>
            <a:pPr lvl="1"/>
            <a:r>
              <a:rPr lang="en-US" sz="1500" dirty="0"/>
              <a:t>Must be signed and sealed by an engineer.</a:t>
            </a:r>
          </a:p>
          <a:p>
            <a:pPr lvl="1"/>
            <a:r>
              <a:rPr lang="en-US" sz="1500" dirty="0"/>
              <a:t>Needs to be added into the UPA for that permit. </a:t>
            </a:r>
          </a:p>
          <a:p>
            <a:pPr lvl="1"/>
            <a:r>
              <a:rPr lang="en-US" sz="1500" dirty="0"/>
              <a:t>The project manager (DelDOT) needs to submit the road closure form along with the signed detour.</a:t>
            </a:r>
          </a:p>
          <a:p>
            <a:pPr lvl="1"/>
            <a:endParaRPr lang="en-US" sz="1500" dirty="0"/>
          </a:p>
          <a:p>
            <a:r>
              <a:rPr lang="en-US" sz="1500" dirty="0"/>
              <a:t>Once the above is completed the traffic safety officer for that district will approve the road closure.</a:t>
            </a:r>
          </a:p>
        </p:txBody>
      </p:sp>
    </p:spTree>
    <p:extLst>
      <p:ext uri="{BB962C8B-B14F-4D97-AF65-F5344CB8AC3E}">
        <p14:creationId xmlns:p14="http://schemas.microsoft.com/office/powerpoint/2010/main" val="57560637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6" name="Rectangle 25">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4">
              <a:alphaModFix amt="9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Video 4" title="Neon Pink Question Mark">
            <a:hlinkClick r:id="" action="ppaction://media"/>
            <a:extLst>
              <a:ext uri="{FF2B5EF4-FFF2-40B4-BE49-F238E27FC236}">
                <a16:creationId xmlns:a16="http://schemas.microsoft.com/office/drawing/2014/main" id="{F9BCBFAF-9C08-4785-B68B-0F1FE8EB29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88455" y="62751"/>
            <a:ext cx="6905674" cy="3884441"/>
          </a:xfrm>
          <a:prstGeom prst="rect">
            <a:avLst/>
          </a:prstGeom>
        </p:spPr>
      </p:pic>
      <p:sp>
        <p:nvSpPr>
          <p:cNvPr id="2" name="Title 1">
            <a:extLst>
              <a:ext uri="{FF2B5EF4-FFF2-40B4-BE49-F238E27FC236}">
                <a16:creationId xmlns:a16="http://schemas.microsoft.com/office/drawing/2014/main" id="{224584B9-80ED-4AA9-AC2D-BA01E873981B}"/>
              </a:ext>
            </a:extLst>
          </p:cNvPr>
          <p:cNvSpPr>
            <a:spLocks noGrp="1"/>
          </p:cNvSpPr>
          <p:nvPr>
            <p:ph type="title"/>
          </p:nvPr>
        </p:nvSpPr>
        <p:spPr>
          <a:xfrm>
            <a:off x="2918871" y="4137169"/>
            <a:ext cx="4543683" cy="1767141"/>
          </a:xfrm>
        </p:spPr>
        <p:txBody>
          <a:bodyPr>
            <a:normAutofit/>
          </a:bodyPr>
          <a:lstStyle/>
          <a:p>
            <a:pPr algn="r"/>
            <a:r>
              <a:rPr lang="en-US" dirty="0"/>
              <a:t>questions</a:t>
            </a:r>
          </a:p>
        </p:txBody>
      </p:sp>
      <p:sp>
        <p:nvSpPr>
          <p:cNvPr id="30" name="Rectangle 29">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Oval 31">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4" name="Oval 33">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41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4">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BEF742-22BE-4E33-8069-6ABE24F0B3A9}"/>
              </a:ext>
            </a:extLst>
          </p:cNvPr>
          <p:cNvSpPr>
            <a:spLocks noGrp="1"/>
          </p:cNvSpPr>
          <p:nvPr>
            <p:ph type="title"/>
          </p:nvPr>
        </p:nvSpPr>
        <p:spPr>
          <a:xfrm>
            <a:off x="4970109" y="484632"/>
            <a:ext cx="6730277" cy="1609344"/>
          </a:xfrm>
          <a:ln>
            <a:noFill/>
          </a:ln>
        </p:spPr>
        <p:txBody>
          <a:bodyPr>
            <a:normAutofit/>
          </a:bodyPr>
          <a:lstStyle/>
          <a:p>
            <a:pPr algn="ctr"/>
            <a:r>
              <a:rPr lang="en-US" sz="4800" dirty="0"/>
              <a:t>Outline</a:t>
            </a:r>
          </a:p>
        </p:txBody>
      </p:sp>
      <p:pic>
        <p:nvPicPr>
          <p:cNvPr id="21" name="Picture 20" descr="Rolls of blueprints">
            <a:extLst>
              <a:ext uri="{FF2B5EF4-FFF2-40B4-BE49-F238E27FC236}">
                <a16:creationId xmlns:a16="http://schemas.microsoft.com/office/drawing/2014/main" id="{53A36D4C-92C5-4D2C-B8F7-3BFF17F18BFE}"/>
              </a:ext>
            </a:extLst>
          </p:cNvPr>
          <p:cNvPicPr>
            <a:picLocks noChangeAspect="1"/>
          </p:cNvPicPr>
          <p:nvPr/>
        </p:nvPicPr>
        <p:blipFill rotWithShape="1">
          <a:blip r:embed="rId5"/>
          <a:srcRect l="54773" r="-1" b="-1"/>
          <a:stretch/>
        </p:blipFill>
        <p:spPr>
          <a:xfrm>
            <a:off x="3344" y="10"/>
            <a:ext cx="4646726" cy="6857990"/>
          </a:xfrm>
          <a:prstGeom prst="rect">
            <a:avLst/>
          </a:prstGeom>
        </p:spPr>
      </p:pic>
      <p:sp>
        <p:nvSpPr>
          <p:cNvPr id="18" name="Content Placeholder 2">
            <a:extLst>
              <a:ext uri="{FF2B5EF4-FFF2-40B4-BE49-F238E27FC236}">
                <a16:creationId xmlns:a16="http://schemas.microsoft.com/office/drawing/2014/main" id="{86EF62A8-2B7F-4FA6-A957-DB7B37A4AFC4}"/>
              </a:ext>
            </a:extLst>
          </p:cNvPr>
          <p:cNvSpPr>
            <a:spLocks noGrp="1"/>
          </p:cNvSpPr>
          <p:nvPr>
            <p:ph idx="1"/>
          </p:nvPr>
        </p:nvSpPr>
        <p:spPr>
          <a:xfrm>
            <a:off x="4970109" y="2121408"/>
            <a:ext cx="6730276" cy="4050792"/>
          </a:xfrm>
        </p:spPr>
        <p:txBody>
          <a:bodyPr>
            <a:normAutofit/>
          </a:bodyPr>
          <a:lstStyle/>
          <a:p>
            <a:r>
              <a:rPr lang="en-US" sz="1800" dirty="0"/>
              <a:t>Coordination</a:t>
            </a:r>
          </a:p>
          <a:p>
            <a:r>
              <a:rPr lang="en-US" sz="1800" dirty="0"/>
              <a:t>Notifications</a:t>
            </a:r>
          </a:p>
          <a:p>
            <a:r>
              <a:rPr lang="en-US" sz="1800" dirty="0"/>
              <a:t>UPA Issues</a:t>
            </a:r>
            <a:endParaRPr lang="en-US" dirty="0"/>
          </a:p>
          <a:p>
            <a:r>
              <a:rPr lang="en-US" sz="1800" dirty="0"/>
              <a:t>Subcontractors and Delaware guidelines</a:t>
            </a:r>
          </a:p>
          <a:p>
            <a:r>
              <a:rPr lang="en-US" sz="1800" dirty="0"/>
              <a:t>Considerations for MOT providers</a:t>
            </a:r>
          </a:p>
          <a:p>
            <a:r>
              <a:rPr lang="en-US" sz="1800" dirty="0"/>
              <a:t>Frequent errors</a:t>
            </a:r>
          </a:p>
          <a:p>
            <a:r>
              <a:rPr lang="en-US" sz="1800" dirty="0"/>
              <a:t>Pedestrian issues</a:t>
            </a:r>
          </a:p>
          <a:p>
            <a:r>
              <a:rPr lang="en-US" sz="1800" dirty="0"/>
              <a:t>Questions</a:t>
            </a:r>
          </a:p>
        </p:txBody>
      </p:sp>
      <p:grpSp>
        <p:nvGrpSpPr>
          <p:cNvPr id="34" name="Group 26">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5" name="Oval 27">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35666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88F9C-AAD3-4D15-825A-05CF7D6703B9}"/>
              </a:ext>
            </a:extLst>
          </p:cNvPr>
          <p:cNvSpPr>
            <a:spLocks noGrp="1"/>
          </p:cNvSpPr>
          <p:nvPr>
            <p:ph type="title"/>
          </p:nvPr>
        </p:nvSpPr>
        <p:spPr>
          <a:xfrm>
            <a:off x="4970109" y="484632"/>
            <a:ext cx="6730277" cy="1609344"/>
          </a:xfrm>
          <a:ln>
            <a:noFill/>
          </a:ln>
        </p:spPr>
        <p:txBody>
          <a:bodyPr>
            <a:normAutofit/>
          </a:bodyPr>
          <a:lstStyle/>
          <a:p>
            <a:pPr algn="ctr"/>
            <a:r>
              <a:rPr lang="en-US" sz="4800" dirty="0"/>
              <a:t>Coordination</a:t>
            </a:r>
          </a:p>
        </p:txBody>
      </p:sp>
      <p:pic>
        <p:nvPicPr>
          <p:cNvPr id="16" name="Picture 4" descr="Close up of metal cogs in lock">
            <a:extLst>
              <a:ext uri="{FF2B5EF4-FFF2-40B4-BE49-F238E27FC236}">
                <a16:creationId xmlns:a16="http://schemas.microsoft.com/office/drawing/2014/main" id="{86ED623E-2416-42E8-A7FC-BD4B5A031CC8}"/>
              </a:ext>
            </a:extLst>
          </p:cNvPr>
          <p:cNvPicPr>
            <a:picLocks noChangeAspect="1"/>
          </p:cNvPicPr>
          <p:nvPr/>
        </p:nvPicPr>
        <p:blipFill rotWithShape="1">
          <a:blip r:embed="rId5"/>
          <a:srcRect l="11908" r="37275"/>
          <a:stretch/>
        </p:blipFill>
        <p:spPr>
          <a:xfrm>
            <a:off x="3344" y="10"/>
            <a:ext cx="4646726" cy="6857990"/>
          </a:xfrm>
          <a:prstGeom prst="rect">
            <a:avLst/>
          </a:prstGeom>
        </p:spPr>
      </p:pic>
      <p:sp>
        <p:nvSpPr>
          <p:cNvPr id="3" name="Content Placeholder 2">
            <a:extLst>
              <a:ext uri="{FF2B5EF4-FFF2-40B4-BE49-F238E27FC236}">
                <a16:creationId xmlns:a16="http://schemas.microsoft.com/office/drawing/2014/main" id="{554C0A6F-C828-4760-9695-C3448261E409}"/>
              </a:ext>
            </a:extLst>
          </p:cNvPr>
          <p:cNvSpPr>
            <a:spLocks noGrp="1"/>
          </p:cNvSpPr>
          <p:nvPr>
            <p:ph idx="1"/>
          </p:nvPr>
        </p:nvSpPr>
        <p:spPr>
          <a:xfrm>
            <a:off x="4970109" y="2121408"/>
            <a:ext cx="6730276" cy="4050792"/>
          </a:xfrm>
        </p:spPr>
        <p:txBody>
          <a:bodyPr>
            <a:normAutofit/>
          </a:bodyPr>
          <a:lstStyle/>
          <a:p>
            <a:r>
              <a:rPr lang="en-US" sz="1800" dirty="0"/>
              <a:t>Prior to Utility Permit Submission</a:t>
            </a:r>
          </a:p>
          <a:p>
            <a:pPr lvl="1"/>
            <a:r>
              <a:rPr lang="en-US" sz="1600" dirty="0"/>
              <a:t>If there is a question about MOT contact the utility section and traffic safety. </a:t>
            </a:r>
            <a:endParaRPr lang="en-US" dirty="0"/>
          </a:p>
          <a:p>
            <a:r>
              <a:rPr lang="en-US" sz="1800" dirty="0"/>
              <a:t>Prior to Capital/Advanced Relocations</a:t>
            </a:r>
          </a:p>
          <a:p>
            <a:pPr lvl="1"/>
            <a:r>
              <a:rPr lang="en-US" sz="1600" dirty="0"/>
              <a:t>These will have a set of approved MOT plans, any changes or modifications that need to happen can be coordinated with the traffic safety office &amp; construction staff. </a:t>
            </a:r>
          </a:p>
          <a:p>
            <a:pPr lvl="1"/>
            <a:r>
              <a:rPr lang="en-US" sz="1600" dirty="0"/>
              <a:t>These projects will be subject to the same time and traffic restrictions as the main project. These need to be referenced before work begins. </a:t>
            </a:r>
          </a:p>
          <a:p>
            <a:r>
              <a:rPr lang="en-US" sz="1800" dirty="0"/>
              <a:t>Adjacent project</a:t>
            </a:r>
          </a:p>
          <a:p>
            <a:pPr lvl="1"/>
            <a:r>
              <a:rPr lang="en-US" sz="1600" dirty="0"/>
              <a:t>Any road work, construction &amp; MOT working within the same area will have to be coordinated. This will insure there is not overlap, conflict or issue with DEMUTCD compliance. </a:t>
            </a:r>
          </a:p>
        </p:txBody>
      </p:sp>
      <p:grpSp>
        <p:nvGrpSpPr>
          <p:cNvPr id="17" name="Group 10">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1">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2">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71209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F751BE-0CC4-4AB0-BFB7-98022421EE61}"/>
              </a:ext>
            </a:extLst>
          </p:cNvPr>
          <p:cNvSpPr>
            <a:spLocks noGrp="1"/>
          </p:cNvSpPr>
          <p:nvPr>
            <p:ph type="title"/>
          </p:nvPr>
        </p:nvSpPr>
        <p:spPr>
          <a:xfrm>
            <a:off x="6587544" y="1382165"/>
            <a:ext cx="4869179" cy="1517984"/>
          </a:xfrm>
        </p:spPr>
        <p:txBody>
          <a:bodyPr>
            <a:normAutofit/>
          </a:bodyPr>
          <a:lstStyle/>
          <a:p>
            <a:r>
              <a:rPr lang="en-US" sz="4800">
                <a:solidFill>
                  <a:srgbClr val="000000"/>
                </a:solidFill>
              </a:rPr>
              <a:t>Notification</a:t>
            </a:r>
          </a:p>
        </p:txBody>
      </p:sp>
      <p:pic>
        <p:nvPicPr>
          <p:cNvPr id="16" name="Picture 15" descr="Graph on document with pen">
            <a:extLst>
              <a:ext uri="{FF2B5EF4-FFF2-40B4-BE49-F238E27FC236}">
                <a16:creationId xmlns:a16="http://schemas.microsoft.com/office/drawing/2014/main" id="{589581F3-70AF-4018-9C09-D2BBC8C7C166}"/>
              </a:ext>
            </a:extLst>
          </p:cNvPr>
          <p:cNvPicPr>
            <a:picLocks noChangeAspect="1"/>
          </p:cNvPicPr>
          <p:nvPr/>
        </p:nvPicPr>
        <p:blipFill rotWithShape="1">
          <a:blip r:embed="rId3"/>
          <a:srcRect l="25244" r="11524"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22" name="Freeform: Shape 2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6BBECA68-5B10-4956-8CA5-D1A1EB1882CB}"/>
              </a:ext>
            </a:extLst>
          </p:cNvPr>
          <p:cNvSpPr>
            <a:spLocks noGrp="1"/>
          </p:cNvSpPr>
          <p:nvPr>
            <p:ph idx="1"/>
          </p:nvPr>
        </p:nvSpPr>
        <p:spPr>
          <a:xfrm>
            <a:off x="6587545" y="3007389"/>
            <a:ext cx="4869179" cy="3065865"/>
          </a:xfrm>
        </p:spPr>
        <p:txBody>
          <a:bodyPr anchor="t">
            <a:normAutofit/>
          </a:bodyPr>
          <a:lstStyle/>
          <a:p>
            <a:r>
              <a:rPr lang="en-US" sz="1800" b="1" u="sng" dirty="0">
                <a:solidFill>
                  <a:srgbClr val="000000"/>
                </a:solidFill>
              </a:rPr>
              <a:t>Any Work within the state ROW</a:t>
            </a:r>
          </a:p>
          <a:p>
            <a:pPr lvl="1"/>
            <a:r>
              <a:rPr lang="en-US" dirty="0">
                <a:solidFill>
                  <a:srgbClr val="000000"/>
                </a:solidFill>
              </a:rPr>
              <a:t>TMC notification on daily activities when they are set in place, and when they are removed. 302-659-4600</a:t>
            </a:r>
          </a:p>
          <a:p>
            <a:pPr lvl="1"/>
            <a:r>
              <a:rPr lang="en-US" dirty="0">
                <a:solidFill>
                  <a:srgbClr val="000000"/>
                </a:solidFill>
              </a:rPr>
              <a:t>Utility sections Public Works / Capital</a:t>
            </a:r>
          </a:p>
          <a:p>
            <a:pPr lvl="1"/>
            <a:endParaRPr lang="en-US" dirty="0">
              <a:solidFill>
                <a:srgbClr val="000000"/>
              </a:solidFill>
            </a:endParaRPr>
          </a:p>
          <a:p>
            <a:pPr lvl="1"/>
            <a:endParaRPr lang="en-US" dirty="0">
              <a:solidFill>
                <a:srgbClr val="000000"/>
              </a:solidFill>
            </a:endParaRPr>
          </a:p>
        </p:txBody>
      </p:sp>
      <p:grpSp>
        <p:nvGrpSpPr>
          <p:cNvPr id="24" name="Group 2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6" name="Oval 2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0" name="Content Placeholder 2">
            <a:extLst>
              <a:ext uri="{FF2B5EF4-FFF2-40B4-BE49-F238E27FC236}">
                <a16:creationId xmlns:a16="http://schemas.microsoft.com/office/drawing/2014/main" id="{B2E4CBDF-AD57-42A2-A0C5-8A83DB543A79}"/>
              </a:ext>
            </a:extLst>
          </p:cNvPr>
          <p:cNvSpPr txBox="1">
            <a:spLocks/>
          </p:cNvSpPr>
          <p:nvPr/>
        </p:nvSpPr>
        <p:spPr>
          <a:xfrm>
            <a:off x="92010" y="1709930"/>
            <a:ext cx="4990736" cy="3825897"/>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800" b="1" u="sng" dirty="0">
                <a:solidFill>
                  <a:srgbClr val="000000"/>
                </a:solidFill>
              </a:rPr>
              <a:t>Traffic Safety Personal</a:t>
            </a:r>
          </a:p>
          <a:p>
            <a:pPr lvl="1"/>
            <a:r>
              <a:rPr lang="en-US" b="1" dirty="0">
                <a:solidFill>
                  <a:srgbClr val="000000"/>
                </a:solidFill>
              </a:rPr>
              <a:t>North District:</a:t>
            </a:r>
          </a:p>
          <a:p>
            <a:pPr lvl="2"/>
            <a:r>
              <a:rPr lang="en-US" b="1" dirty="0">
                <a:solidFill>
                  <a:srgbClr val="000000"/>
                </a:solidFill>
              </a:rPr>
              <a:t>Jimmy </a:t>
            </a:r>
            <a:r>
              <a:rPr lang="en-US" b="1" dirty="0" err="1">
                <a:solidFill>
                  <a:srgbClr val="000000"/>
                </a:solidFill>
              </a:rPr>
              <a:t>Maust</a:t>
            </a:r>
            <a:r>
              <a:rPr lang="en-US" b="1" dirty="0">
                <a:solidFill>
                  <a:srgbClr val="000000"/>
                </a:solidFill>
              </a:rPr>
              <a:t> – 302-222-5997</a:t>
            </a:r>
          </a:p>
          <a:p>
            <a:pPr lvl="2"/>
            <a:endParaRPr lang="en-US" b="1" dirty="0">
              <a:solidFill>
                <a:srgbClr val="000000"/>
              </a:solidFill>
            </a:endParaRPr>
          </a:p>
          <a:p>
            <a:pPr lvl="1"/>
            <a:r>
              <a:rPr lang="en-US" b="1" dirty="0">
                <a:solidFill>
                  <a:srgbClr val="000000"/>
                </a:solidFill>
              </a:rPr>
              <a:t>Canal District:</a:t>
            </a:r>
          </a:p>
          <a:p>
            <a:pPr lvl="2"/>
            <a:r>
              <a:rPr lang="en-US" b="1" dirty="0">
                <a:solidFill>
                  <a:srgbClr val="000000"/>
                </a:solidFill>
              </a:rPr>
              <a:t>Curtis Davis – 302-358-0376</a:t>
            </a:r>
          </a:p>
          <a:p>
            <a:pPr lvl="2"/>
            <a:endParaRPr lang="en-US" b="1" dirty="0">
              <a:solidFill>
                <a:srgbClr val="000000"/>
              </a:solidFill>
            </a:endParaRPr>
          </a:p>
          <a:p>
            <a:pPr lvl="1"/>
            <a:r>
              <a:rPr lang="en-US" b="1" dirty="0">
                <a:solidFill>
                  <a:srgbClr val="000000"/>
                </a:solidFill>
              </a:rPr>
              <a:t>Central District:</a:t>
            </a:r>
          </a:p>
          <a:p>
            <a:pPr lvl="2"/>
            <a:r>
              <a:rPr lang="en-US" b="1" dirty="0">
                <a:solidFill>
                  <a:srgbClr val="000000"/>
                </a:solidFill>
              </a:rPr>
              <a:t>Bobby Johnson – 302-502-1514</a:t>
            </a:r>
          </a:p>
          <a:p>
            <a:pPr lvl="2"/>
            <a:endParaRPr lang="en-US" b="1" dirty="0">
              <a:solidFill>
                <a:srgbClr val="000000"/>
              </a:solidFill>
            </a:endParaRPr>
          </a:p>
          <a:p>
            <a:pPr lvl="1"/>
            <a:r>
              <a:rPr lang="en-US" b="1" dirty="0">
                <a:solidFill>
                  <a:srgbClr val="000000"/>
                </a:solidFill>
              </a:rPr>
              <a:t>South District:</a:t>
            </a:r>
          </a:p>
          <a:p>
            <a:pPr lvl="2"/>
            <a:r>
              <a:rPr lang="en-US" b="1" dirty="0">
                <a:solidFill>
                  <a:srgbClr val="000000"/>
                </a:solidFill>
              </a:rPr>
              <a:t>Dan Thompson – 302-300-6639</a:t>
            </a:r>
          </a:p>
          <a:p>
            <a:pPr lvl="1"/>
            <a:endParaRPr lang="en-US" dirty="0">
              <a:solidFill>
                <a:srgbClr val="000000"/>
              </a:solidFill>
            </a:endParaRPr>
          </a:p>
          <a:p>
            <a:pPr lvl="1"/>
            <a:endParaRPr lang="en-US" dirty="0">
              <a:solidFill>
                <a:srgbClr val="000000"/>
              </a:solidFill>
            </a:endParaRPr>
          </a:p>
        </p:txBody>
      </p:sp>
    </p:spTree>
    <p:extLst>
      <p:ext uri="{BB962C8B-B14F-4D97-AF65-F5344CB8AC3E}">
        <p14:creationId xmlns:p14="http://schemas.microsoft.com/office/powerpoint/2010/main" val="342829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n placed on top of a signature line">
            <a:extLst>
              <a:ext uri="{FF2B5EF4-FFF2-40B4-BE49-F238E27FC236}">
                <a16:creationId xmlns:a16="http://schemas.microsoft.com/office/drawing/2014/main" id="{2FEDDD2D-9A15-4B5B-A320-89BA86A7628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41602" y="836000"/>
            <a:ext cx="5132387" cy="5199675"/>
          </a:xfrm>
        </p:spPr>
      </p:pic>
      <p:sp>
        <p:nvSpPr>
          <p:cNvPr id="2" name="Title 1">
            <a:extLst>
              <a:ext uri="{FF2B5EF4-FFF2-40B4-BE49-F238E27FC236}">
                <a16:creationId xmlns:a16="http://schemas.microsoft.com/office/drawing/2014/main" id="{084A3E58-6D5D-4DB6-B4BB-1F9112A8F49F}"/>
              </a:ext>
            </a:extLst>
          </p:cNvPr>
          <p:cNvSpPr>
            <a:spLocks noGrp="1"/>
          </p:cNvSpPr>
          <p:nvPr>
            <p:ph type="title"/>
          </p:nvPr>
        </p:nvSpPr>
        <p:spPr>
          <a:xfrm>
            <a:off x="969108" y="131122"/>
            <a:ext cx="4454769" cy="3941345"/>
          </a:xfrm>
        </p:spPr>
        <p:txBody>
          <a:bodyPr>
            <a:normAutofit/>
          </a:bodyPr>
          <a:lstStyle/>
          <a:p>
            <a:pPr algn="ctr"/>
            <a:r>
              <a:rPr lang="en-US" sz="6000" dirty="0"/>
              <a:t>Common Issues </a:t>
            </a:r>
            <a:r>
              <a:rPr lang="en-US" sz="6000" dirty="0" err="1"/>
              <a:t>Upa</a:t>
            </a:r>
            <a:r>
              <a:rPr lang="en-US" sz="6000" dirty="0"/>
              <a:t> </a:t>
            </a:r>
          </a:p>
        </p:txBody>
      </p:sp>
      <p:sp>
        <p:nvSpPr>
          <p:cNvPr id="14"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6A64C50-DFCD-4DF9-B9D1-8E894B3D70B8}"/>
              </a:ext>
            </a:extLst>
          </p:cNvPr>
          <p:cNvSpPr txBox="1">
            <a:spLocks/>
          </p:cNvSpPr>
          <p:nvPr/>
        </p:nvSpPr>
        <p:spPr>
          <a:xfrm>
            <a:off x="5751381" y="1381058"/>
            <a:ext cx="5909186" cy="519967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gn="ctr"/>
            <a:r>
              <a:rPr lang="en-US" sz="1800" dirty="0"/>
              <a:t>Typical application submission:</a:t>
            </a:r>
          </a:p>
          <a:p>
            <a:pPr lvl="1" algn="ctr"/>
            <a:endParaRPr lang="en-US" sz="1600" dirty="0"/>
          </a:p>
          <a:p>
            <a:pPr lvl="1" algn="ctr"/>
            <a:endParaRPr lang="en-US" sz="1600" dirty="0"/>
          </a:p>
          <a:p>
            <a:pPr lvl="1" algn="ctr"/>
            <a:r>
              <a:rPr lang="en-US" sz="1600" dirty="0"/>
              <a:t>There is a specific tab just for typical applications for traffic control to be added into the UPA. Often these are left blank or added in the incorrect location. </a:t>
            </a:r>
          </a:p>
          <a:p>
            <a:pPr lvl="1" algn="ctr"/>
            <a:endParaRPr lang="en-US" sz="1600" dirty="0"/>
          </a:p>
          <a:p>
            <a:pPr lvl="1" algn="ctr"/>
            <a:r>
              <a:rPr lang="en-US" sz="1600" dirty="0"/>
              <a:t>Old case numbers are still being submitted, the submitted TA needs to be referencing the current DEMUTCD</a:t>
            </a:r>
          </a:p>
          <a:p>
            <a:pPr lvl="1" algn="ctr"/>
            <a:endParaRPr lang="en-US" sz="1600" dirty="0"/>
          </a:p>
          <a:p>
            <a:pPr lvl="1" algn="ctr"/>
            <a:r>
              <a:rPr lang="en-US" sz="1600" dirty="0"/>
              <a:t>Permits are submitted with the same common TA’s for every submission from a utility provider.  </a:t>
            </a:r>
            <a:endParaRPr lang="en-US" dirty="0"/>
          </a:p>
        </p:txBody>
      </p:sp>
    </p:spTree>
    <p:extLst>
      <p:ext uri="{BB962C8B-B14F-4D97-AF65-F5344CB8AC3E}">
        <p14:creationId xmlns:p14="http://schemas.microsoft.com/office/powerpoint/2010/main" val="1830292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A61F4-83C2-43CC-8382-F303AF87C86C}"/>
              </a:ext>
            </a:extLst>
          </p:cNvPr>
          <p:cNvSpPr>
            <a:spLocks noGrp="1"/>
          </p:cNvSpPr>
          <p:nvPr>
            <p:ph type="title"/>
          </p:nvPr>
        </p:nvSpPr>
        <p:spPr>
          <a:xfrm>
            <a:off x="7573108" y="484632"/>
            <a:ext cx="3969962" cy="1609344"/>
          </a:xfrm>
        </p:spPr>
        <p:txBody>
          <a:bodyPr>
            <a:normAutofit/>
          </a:bodyPr>
          <a:lstStyle/>
          <a:p>
            <a:r>
              <a:rPr lang="en-US" sz="3600" dirty="0"/>
              <a:t>Subcontractor Issues</a:t>
            </a:r>
          </a:p>
        </p:txBody>
      </p:sp>
      <p:pic>
        <p:nvPicPr>
          <p:cNvPr id="5" name="Picture 4" descr="A construction project on top roof and crane background">
            <a:extLst>
              <a:ext uri="{FF2B5EF4-FFF2-40B4-BE49-F238E27FC236}">
                <a16:creationId xmlns:a16="http://schemas.microsoft.com/office/drawing/2014/main" id="{E71DE4BB-35A6-407F-AFCB-3FFD930EC02D}"/>
              </a:ext>
            </a:extLst>
          </p:cNvPr>
          <p:cNvPicPr>
            <a:picLocks noChangeAspect="1"/>
          </p:cNvPicPr>
          <p:nvPr/>
        </p:nvPicPr>
        <p:blipFill rotWithShape="1">
          <a:blip r:embed="rId3"/>
          <a:srcRect l="16110" r="10440" b="-1"/>
          <a:stretch/>
        </p:blipFill>
        <p:spPr>
          <a:xfrm>
            <a:off x="1" y="10"/>
            <a:ext cx="6557107" cy="6857990"/>
          </a:xfrm>
          <a:prstGeom prst="rect">
            <a:avLst/>
          </a:prstGeom>
        </p:spPr>
      </p:pic>
      <p:sp>
        <p:nvSpPr>
          <p:cNvPr id="3" name="Content Placeholder 2">
            <a:extLst>
              <a:ext uri="{FF2B5EF4-FFF2-40B4-BE49-F238E27FC236}">
                <a16:creationId xmlns:a16="http://schemas.microsoft.com/office/drawing/2014/main" id="{9190FA64-DFE2-48F5-8068-2D3C41D952EB}"/>
              </a:ext>
            </a:extLst>
          </p:cNvPr>
          <p:cNvSpPr>
            <a:spLocks noGrp="1"/>
          </p:cNvSpPr>
          <p:nvPr>
            <p:ph idx="1"/>
          </p:nvPr>
        </p:nvSpPr>
        <p:spPr>
          <a:xfrm>
            <a:off x="7573108" y="1836616"/>
            <a:ext cx="3969961" cy="4349940"/>
          </a:xfrm>
        </p:spPr>
        <p:txBody>
          <a:bodyPr>
            <a:normAutofit/>
          </a:bodyPr>
          <a:lstStyle/>
          <a:p>
            <a:r>
              <a:rPr lang="en-US" sz="1600" dirty="0"/>
              <a:t>Out of state sub contractors are not familiar with Delaware specific requirements. </a:t>
            </a:r>
          </a:p>
          <a:p>
            <a:pPr lvl="1"/>
            <a:r>
              <a:rPr lang="en-US" sz="1400" dirty="0"/>
              <a:t>DEMUTCD</a:t>
            </a:r>
          </a:p>
          <a:p>
            <a:pPr lvl="1"/>
            <a:r>
              <a:rPr lang="en-US" sz="1400" dirty="0"/>
              <a:t>Contract guidelines</a:t>
            </a:r>
          </a:p>
          <a:p>
            <a:pPr lvl="1"/>
            <a:r>
              <a:rPr lang="en-US" sz="1400" dirty="0"/>
              <a:t>Time restrictions</a:t>
            </a:r>
          </a:p>
          <a:p>
            <a:r>
              <a:rPr lang="en-US" sz="1600" dirty="0"/>
              <a:t>Field issue resolution</a:t>
            </a:r>
          </a:p>
          <a:p>
            <a:pPr lvl="1"/>
            <a:r>
              <a:rPr lang="en-US" sz="1400" dirty="0"/>
              <a:t>Who is the point of contact</a:t>
            </a:r>
          </a:p>
          <a:p>
            <a:pPr lvl="1"/>
            <a:r>
              <a:rPr lang="en-US" sz="1400" dirty="0"/>
              <a:t>Pass the blame</a:t>
            </a:r>
          </a:p>
          <a:p>
            <a:pPr lvl="1"/>
            <a:r>
              <a:rPr lang="en-US" sz="1400" dirty="0"/>
              <a:t>The correct person that can make the change.</a:t>
            </a:r>
          </a:p>
        </p:txBody>
      </p:sp>
    </p:spTree>
    <p:extLst>
      <p:ext uri="{BB962C8B-B14F-4D97-AF65-F5344CB8AC3E}">
        <p14:creationId xmlns:p14="http://schemas.microsoft.com/office/powerpoint/2010/main" val="3258463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BA9EA2-96C8-43E2-AB51-FAC6471B2054}"/>
              </a:ext>
            </a:extLst>
          </p:cNvPr>
          <p:cNvSpPr>
            <a:spLocks noGrp="1"/>
          </p:cNvSpPr>
          <p:nvPr>
            <p:ph type="title"/>
          </p:nvPr>
        </p:nvSpPr>
        <p:spPr>
          <a:xfrm>
            <a:off x="7883612" y="484632"/>
            <a:ext cx="3816774" cy="1609344"/>
          </a:xfrm>
          <a:ln>
            <a:noFill/>
          </a:ln>
        </p:spPr>
        <p:txBody>
          <a:bodyPr>
            <a:normAutofit/>
          </a:bodyPr>
          <a:lstStyle/>
          <a:p>
            <a:pPr algn="ctr"/>
            <a:r>
              <a:rPr lang="en-US" sz="3200" dirty="0"/>
              <a:t>Considerations for MOT subcontractors</a:t>
            </a:r>
          </a:p>
        </p:txBody>
      </p:sp>
      <p:pic>
        <p:nvPicPr>
          <p:cNvPr id="5" name="Picture 4" descr="Aerial view of a neon highway intersection">
            <a:extLst>
              <a:ext uri="{FF2B5EF4-FFF2-40B4-BE49-F238E27FC236}">
                <a16:creationId xmlns:a16="http://schemas.microsoft.com/office/drawing/2014/main" id="{CF36A947-BDBA-46D7-8E6B-48EEBB782499}"/>
              </a:ext>
            </a:extLst>
          </p:cNvPr>
          <p:cNvPicPr>
            <a:picLocks noChangeAspect="1"/>
          </p:cNvPicPr>
          <p:nvPr/>
        </p:nvPicPr>
        <p:blipFill rotWithShape="1">
          <a:blip r:embed="rId5"/>
          <a:srcRect l="14215" r="3229"/>
          <a:stretch/>
        </p:blipFill>
        <p:spPr>
          <a:xfrm>
            <a:off x="3343" y="10"/>
            <a:ext cx="6366195" cy="6857990"/>
          </a:xfrm>
          <a:prstGeom prst="rect">
            <a:avLst/>
          </a:prstGeom>
        </p:spPr>
      </p:pic>
      <p:sp>
        <p:nvSpPr>
          <p:cNvPr id="3" name="Content Placeholder 2">
            <a:extLst>
              <a:ext uri="{FF2B5EF4-FFF2-40B4-BE49-F238E27FC236}">
                <a16:creationId xmlns:a16="http://schemas.microsoft.com/office/drawing/2014/main" id="{3FFBEFBC-CF67-4038-86C7-1FA4D9E7AFC8}"/>
              </a:ext>
            </a:extLst>
          </p:cNvPr>
          <p:cNvSpPr>
            <a:spLocks noGrp="1"/>
          </p:cNvSpPr>
          <p:nvPr>
            <p:ph idx="1"/>
          </p:nvPr>
        </p:nvSpPr>
        <p:spPr>
          <a:xfrm>
            <a:off x="7883611" y="2121408"/>
            <a:ext cx="3816774" cy="4050792"/>
          </a:xfrm>
        </p:spPr>
        <p:txBody>
          <a:bodyPr>
            <a:normAutofit/>
          </a:bodyPr>
          <a:lstStyle/>
          <a:p>
            <a:r>
              <a:rPr lang="en-US" sz="1600" dirty="0"/>
              <a:t>Information exchange </a:t>
            </a:r>
          </a:p>
          <a:p>
            <a:pPr lvl="1"/>
            <a:r>
              <a:rPr lang="en-US" sz="1400" dirty="0"/>
              <a:t>Let the MOT Sub know of the operation and the needs.</a:t>
            </a:r>
          </a:p>
          <a:p>
            <a:pPr lvl="1"/>
            <a:r>
              <a:rPr lang="en-US" sz="1400" dirty="0"/>
              <a:t>Will the work move or change the mot requirements</a:t>
            </a:r>
          </a:p>
          <a:p>
            <a:pPr lvl="1"/>
            <a:r>
              <a:rPr lang="en-US" sz="1400" dirty="0"/>
              <a:t>Timing needed for the work in the field.</a:t>
            </a:r>
          </a:p>
          <a:p>
            <a:r>
              <a:rPr lang="en-US" sz="1600" dirty="0"/>
              <a:t>Responsibility</a:t>
            </a:r>
          </a:p>
          <a:p>
            <a:pPr lvl="1"/>
            <a:r>
              <a:rPr lang="en-US" sz="1400" dirty="0"/>
              <a:t>It’s ultimately the utility that is doing the works responsibility to ensure that the MOT is set up and maintained correctly. </a:t>
            </a:r>
          </a:p>
        </p:txBody>
      </p:sp>
      <p:grpSp>
        <p:nvGrpSpPr>
          <p:cNvPr id="11" name="Group 10">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90443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EE90A-158C-428F-A61E-1B030F2FD66E}"/>
              </a:ext>
            </a:extLst>
          </p:cNvPr>
          <p:cNvSpPr>
            <a:spLocks noGrp="1"/>
          </p:cNvSpPr>
          <p:nvPr>
            <p:ph type="title"/>
          </p:nvPr>
        </p:nvSpPr>
        <p:spPr>
          <a:xfrm>
            <a:off x="311942" y="110236"/>
            <a:ext cx="6743844" cy="1609344"/>
          </a:xfrm>
        </p:spPr>
        <p:txBody>
          <a:bodyPr>
            <a:normAutofit/>
          </a:bodyPr>
          <a:lstStyle/>
          <a:p>
            <a:r>
              <a:rPr lang="en-US" sz="4800" dirty="0"/>
              <a:t>Frequently seen errors</a:t>
            </a:r>
          </a:p>
        </p:txBody>
      </p:sp>
      <p:grpSp>
        <p:nvGrpSpPr>
          <p:cNvPr id="37" name="Group 36">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8" name="Oval 37">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6" name="Picture 2">
            <a:extLst>
              <a:ext uri="{FF2B5EF4-FFF2-40B4-BE49-F238E27FC236}">
                <a16:creationId xmlns:a16="http://schemas.microsoft.com/office/drawing/2014/main" id="{CAFE16CA-23C2-4424-B88A-F1D8FFC997E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6905514" y="279126"/>
            <a:ext cx="4724810" cy="6299746"/>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a:extLst>
              <a:ext uri="{FF2B5EF4-FFF2-40B4-BE49-F238E27FC236}">
                <a16:creationId xmlns:a16="http://schemas.microsoft.com/office/drawing/2014/main" id="{72ADD167-576A-488C-B528-FA3FDF53A3F4}"/>
              </a:ext>
            </a:extLst>
          </p:cNvPr>
          <p:cNvSpPr txBox="1">
            <a:spLocks/>
          </p:cNvSpPr>
          <p:nvPr/>
        </p:nvSpPr>
        <p:spPr>
          <a:xfrm>
            <a:off x="1063006" y="2123830"/>
            <a:ext cx="3816774"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2400" dirty="0"/>
              <a:t>Work zone coordination. </a:t>
            </a:r>
          </a:p>
          <a:p>
            <a:pPr lvl="1"/>
            <a:r>
              <a:rPr lang="en-US" sz="2400" dirty="0"/>
              <a:t>Overlapping signage is an ongoing issues.</a:t>
            </a:r>
          </a:p>
          <a:p>
            <a:pPr lvl="1"/>
            <a:r>
              <a:rPr lang="en-US" sz="2400" dirty="0"/>
              <a:t>Smallest work zone on the road, or able to be avoided with communication?</a:t>
            </a:r>
          </a:p>
        </p:txBody>
      </p:sp>
    </p:spTree>
    <p:extLst>
      <p:ext uri="{BB962C8B-B14F-4D97-AF65-F5344CB8AC3E}">
        <p14:creationId xmlns:p14="http://schemas.microsoft.com/office/powerpoint/2010/main" val="1667898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EE90A-158C-428F-A61E-1B030F2FD66E}"/>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Frequently seen errors</a:t>
            </a:r>
          </a:p>
        </p:txBody>
      </p:sp>
      <p:pic>
        <p:nvPicPr>
          <p:cNvPr id="2050" name="Picture 2">
            <a:extLst>
              <a:ext uri="{FF2B5EF4-FFF2-40B4-BE49-F238E27FC236}">
                <a16:creationId xmlns:a16="http://schemas.microsoft.com/office/drawing/2014/main" id="{CF466BBF-439D-4049-8AAE-58CA471836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654" t="16308" r="8539" b="33621"/>
          <a:stretch/>
        </p:blipFill>
        <p:spPr bwMode="auto">
          <a:xfrm>
            <a:off x="854633" y="640080"/>
            <a:ext cx="4671194" cy="5588101"/>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a:extLst>
              <a:ext uri="{FF2B5EF4-FFF2-40B4-BE49-F238E27FC236}">
                <a16:creationId xmlns:a16="http://schemas.microsoft.com/office/drawing/2014/main" id="{72ADD167-576A-488C-B528-FA3FDF53A3F4}"/>
              </a:ext>
            </a:extLst>
          </p:cNvPr>
          <p:cNvSpPr txBox="1">
            <a:spLocks/>
          </p:cNvSpPr>
          <p:nvPr/>
        </p:nvSpPr>
        <p:spPr>
          <a:xfrm>
            <a:off x="6400799" y="2121408"/>
            <a:ext cx="5299585"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800"/>
              <a:t>Flaggers</a:t>
            </a:r>
          </a:p>
          <a:p>
            <a:pPr lvl="1"/>
            <a:r>
              <a:rPr lang="en-US"/>
              <a:t>Not being certified in Delaware.</a:t>
            </a:r>
          </a:p>
          <a:p>
            <a:pPr lvl="1"/>
            <a:r>
              <a:rPr lang="en-US"/>
              <a:t>Some states follow just the federal standard, we require flaggers certified in Delaware through an approved program such as ATSSA</a:t>
            </a:r>
          </a:p>
        </p:txBody>
      </p:sp>
      <p:grpSp>
        <p:nvGrpSpPr>
          <p:cNvPr id="73" name="Group 72">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082429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405</TotalTime>
  <Words>1575</Words>
  <Application>Microsoft Office PowerPoint</Application>
  <PresentationFormat>Widescreen</PresentationFormat>
  <Paragraphs>140</Paragraphs>
  <Slides>18</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Rockwell</vt:lpstr>
      <vt:lpstr>Rockwell Condensed</vt:lpstr>
      <vt:lpstr>Rockwell Extra Bold</vt:lpstr>
      <vt:lpstr>Times New Roman</vt:lpstr>
      <vt:lpstr>Wingdings</vt:lpstr>
      <vt:lpstr>Wood Type</vt:lpstr>
      <vt:lpstr>Maintenance of traffic</vt:lpstr>
      <vt:lpstr>Outline</vt:lpstr>
      <vt:lpstr>Coordination</vt:lpstr>
      <vt:lpstr>Notification</vt:lpstr>
      <vt:lpstr>Common Issues Upa </vt:lpstr>
      <vt:lpstr>Subcontractor Issues</vt:lpstr>
      <vt:lpstr>Considerations for MOT subcontractors</vt:lpstr>
      <vt:lpstr>Frequently seen errors</vt:lpstr>
      <vt:lpstr>Frequently seen errors</vt:lpstr>
      <vt:lpstr>Frequently seen errors</vt:lpstr>
      <vt:lpstr>Frequently seen errors</vt:lpstr>
      <vt:lpstr>Typical application &amp; Calculations</vt:lpstr>
      <vt:lpstr>Rolling roadblock</vt:lpstr>
      <vt:lpstr>Pedestrian issues </vt:lpstr>
      <vt:lpstr>Specific MOT for pedestrians/bikes</vt:lpstr>
      <vt:lpstr>Specific MOT for pedestrians/bikes</vt:lpstr>
      <vt:lpstr>Detour design &amp; Approval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Yost, Kerry (DelDOT)</dc:creator>
  <cp:lastModifiedBy>Cimo, Eric (DelDOT)</cp:lastModifiedBy>
  <cp:revision>12</cp:revision>
  <dcterms:created xsi:type="dcterms:W3CDTF">2022-02-07T15:17:26Z</dcterms:created>
  <dcterms:modified xsi:type="dcterms:W3CDTF">2022-02-13T17:07:06Z</dcterms:modified>
</cp:coreProperties>
</file>